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51" r:id="rId1"/>
    <p:sldMasterId id="2147483660" r:id="rId2"/>
  </p:sldMasterIdLst>
  <p:notesMasterIdLst>
    <p:notesMasterId r:id="rId16"/>
  </p:notesMasterIdLst>
  <p:sldIdLst>
    <p:sldId id="256" r:id="rId3"/>
    <p:sldId id="278" r:id="rId4"/>
    <p:sldId id="303" r:id="rId5"/>
    <p:sldId id="304" r:id="rId6"/>
    <p:sldId id="305" r:id="rId7"/>
    <p:sldId id="306" r:id="rId8"/>
    <p:sldId id="308" r:id="rId9"/>
    <p:sldId id="310" r:id="rId10"/>
    <p:sldId id="311" r:id="rId11"/>
    <p:sldId id="314" r:id="rId12"/>
    <p:sldId id="312" r:id="rId13"/>
    <p:sldId id="313" r:id="rId14"/>
    <p:sldId id="302"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66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8208" autoAdjust="0"/>
  </p:normalViewPr>
  <p:slideViewPr>
    <p:cSldViewPr>
      <p:cViewPr varScale="1">
        <p:scale>
          <a:sx n="92" d="100"/>
          <a:sy n="92" d="100"/>
        </p:scale>
        <p:origin x="1186"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2" d="100"/>
          <a:sy n="52" d="100"/>
        </p:scale>
        <p:origin x="-2892"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dit\01-Projects\00-2014\05-Migas\01-Report\02%20-%20Petral\Char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dit\01-Projects\00-2014\05-Migas\01-Report\02%20-%20Petral\Char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076618547681557"/>
          <c:y val="6.528944298629337E-2"/>
          <c:w val="0.86867825896762951"/>
          <c:h val="0.80579838371797552"/>
        </c:manualLayout>
      </c:layout>
      <c:lineChart>
        <c:grouping val="standard"/>
        <c:varyColors val="0"/>
        <c:ser>
          <c:idx val="1"/>
          <c:order val="0"/>
          <c:tx>
            <c:strRef>
              <c:f>Data1!$B$1</c:f>
              <c:strCache>
                <c:ptCount val="1"/>
                <c:pt idx="0">
                  <c:v>Produksi</c:v>
                </c:pt>
              </c:strCache>
            </c:strRef>
          </c:tx>
          <c:spPr>
            <a:ln w="31750">
              <a:solidFill>
                <a:srgbClr val="C00000"/>
              </a:solidFill>
              <a:prstDash val="dash"/>
            </a:ln>
          </c:spPr>
          <c:marker>
            <c:symbol val="none"/>
          </c:marker>
          <c:cat>
            <c:numRef>
              <c:f>Data1!$A$2:$A$35</c:f>
              <c:numCache>
                <c:formatCode>General</c:formatCode>
                <c:ptCount val="34"/>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numCache>
            </c:numRef>
          </c:cat>
          <c:val>
            <c:numRef>
              <c:f>Data1!$B$2:$B$35</c:f>
              <c:numCache>
                <c:formatCode>0.00</c:formatCode>
                <c:ptCount val="34"/>
                <c:pt idx="0">
                  <c:v>1577</c:v>
                </c:pt>
                <c:pt idx="1">
                  <c:v>1605</c:v>
                </c:pt>
                <c:pt idx="2">
                  <c:v>1339</c:v>
                </c:pt>
                <c:pt idx="3">
                  <c:v>1343</c:v>
                </c:pt>
                <c:pt idx="4">
                  <c:v>1412</c:v>
                </c:pt>
                <c:pt idx="5">
                  <c:v>1325</c:v>
                </c:pt>
                <c:pt idx="6">
                  <c:v>1390</c:v>
                </c:pt>
                <c:pt idx="7">
                  <c:v>1343</c:v>
                </c:pt>
                <c:pt idx="8">
                  <c:v>1342</c:v>
                </c:pt>
                <c:pt idx="9">
                  <c:v>1409</c:v>
                </c:pt>
                <c:pt idx="10">
                  <c:v>1462</c:v>
                </c:pt>
                <c:pt idx="11">
                  <c:v>1592</c:v>
                </c:pt>
                <c:pt idx="12">
                  <c:v>1504</c:v>
                </c:pt>
                <c:pt idx="13">
                  <c:v>1511</c:v>
                </c:pt>
                <c:pt idx="14">
                  <c:v>1510</c:v>
                </c:pt>
                <c:pt idx="15">
                  <c:v>1503</c:v>
                </c:pt>
                <c:pt idx="16">
                  <c:v>1547</c:v>
                </c:pt>
                <c:pt idx="17">
                  <c:v>1520</c:v>
                </c:pt>
                <c:pt idx="18">
                  <c:v>1518</c:v>
                </c:pt>
                <c:pt idx="19">
                  <c:v>1472</c:v>
                </c:pt>
                <c:pt idx="20">
                  <c:v>1428</c:v>
                </c:pt>
                <c:pt idx="21">
                  <c:v>1340</c:v>
                </c:pt>
                <c:pt idx="22">
                  <c:v>1249</c:v>
                </c:pt>
                <c:pt idx="23">
                  <c:v>1176</c:v>
                </c:pt>
                <c:pt idx="24">
                  <c:v>1130</c:v>
                </c:pt>
                <c:pt idx="25">
                  <c:v>1096</c:v>
                </c:pt>
                <c:pt idx="26">
                  <c:v>1018</c:v>
                </c:pt>
                <c:pt idx="27">
                  <c:v>972</c:v>
                </c:pt>
                <c:pt idx="28">
                  <c:v>1006</c:v>
                </c:pt>
                <c:pt idx="29">
                  <c:v>994</c:v>
                </c:pt>
                <c:pt idx="30">
                  <c:v>1003</c:v>
                </c:pt>
                <c:pt idx="31">
                  <c:v>952</c:v>
                </c:pt>
                <c:pt idx="32">
                  <c:v>918</c:v>
                </c:pt>
                <c:pt idx="33">
                  <c:v>882</c:v>
                </c:pt>
              </c:numCache>
            </c:numRef>
          </c:val>
          <c:smooth val="0"/>
        </c:ser>
        <c:ser>
          <c:idx val="2"/>
          <c:order val="1"/>
          <c:tx>
            <c:strRef>
              <c:f>Data1!$C$1</c:f>
              <c:strCache>
                <c:ptCount val="1"/>
                <c:pt idx="0">
                  <c:v>Konsumsi</c:v>
                </c:pt>
              </c:strCache>
            </c:strRef>
          </c:tx>
          <c:spPr>
            <a:ln w="31750">
              <a:solidFill>
                <a:schemeClr val="tx1">
                  <a:lumMod val="95000"/>
                  <a:lumOff val="5000"/>
                </a:schemeClr>
              </a:solidFill>
            </a:ln>
          </c:spPr>
          <c:marker>
            <c:symbol val="none"/>
          </c:marker>
          <c:cat>
            <c:numRef>
              <c:f>Data1!$A$2:$A$35</c:f>
              <c:numCache>
                <c:formatCode>General</c:formatCode>
                <c:ptCount val="34"/>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numCache>
            </c:numRef>
          </c:cat>
          <c:val>
            <c:numRef>
              <c:f>Data1!$C$2:$C$35</c:f>
              <c:numCache>
                <c:formatCode>0.00</c:formatCode>
                <c:ptCount val="34"/>
                <c:pt idx="0">
                  <c:v>396</c:v>
                </c:pt>
                <c:pt idx="1">
                  <c:v>442</c:v>
                </c:pt>
                <c:pt idx="2">
                  <c:v>457</c:v>
                </c:pt>
                <c:pt idx="3">
                  <c:v>448</c:v>
                </c:pt>
                <c:pt idx="4">
                  <c:v>477</c:v>
                </c:pt>
                <c:pt idx="5">
                  <c:v>468</c:v>
                </c:pt>
                <c:pt idx="6">
                  <c:v>494</c:v>
                </c:pt>
                <c:pt idx="7">
                  <c:v>512</c:v>
                </c:pt>
                <c:pt idx="8">
                  <c:v>537</c:v>
                </c:pt>
                <c:pt idx="9">
                  <c:v>571</c:v>
                </c:pt>
                <c:pt idx="10">
                  <c:v>653</c:v>
                </c:pt>
                <c:pt idx="11">
                  <c:v>692</c:v>
                </c:pt>
                <c:pt idx="12">
                  <c:v>745</c:v>
                </c:pt>
                <c:pt idx="13">
                  <c:v>786</c:v>
                </c:pt>
                <c:pt idx="14">
                  <c:v>807</c:v>
                </c:pt>
                <c:pt idx="15">
                  <c:v>879</c:v>
                </c:pt>
                <c:pt idx="16">
                  <c:v>923</c:v>
                </c:pt>
                <c:pt idx="17">
                  <c:v>1026</c:v>
                </c:pt>
                <c:pt idx="18">
                  <c:v>981</c:v>
                </c:pt>
                <c:pt idx="19">
                  <c:v>1024</c:v>
                </c:pt>
                <c:pt idx="20">
                  <c:v>1156</c:v>
                </c:pt>
                <c:pt idx="21">
                  <c:v>1138</c:v>
                </c:pt>
                <c:pt idx="22">
                  <c:v>1184</c:v>
                </c:pt>
                <c:pt idx="23">
                  <c:v>1222</c:v>
                </c:pt>
                <c:pt idx="24">
                  <c:v>1299</c:v>
                </c:pt>
                <c:pt idx="25">
                  <c:v>1285</c:v>
                </c:pt>
                <c:pt idx="26">
                  <c:v>1247</c:v>
                </c:pt>
                <c:pt idx="27">
                  <c:v>1299</c:v>
                </c:pt>
                <c:pt idx="28">
                  <c:v>1294</c:v>
                </c:pt>
                <c:pt idx="29">
                  <c:v>1334</c:v>
                </c:pt>
                <c:pt idx="30">
                  <c:v>1449</c:v>
                </c:pt>
                <c:pt idx="31">
                  <c:v>1572</c:v>
                </c:pt>
                <c:pt idx="32">
                  <c:v>1579</c:v>
                </c:pt>
                <c:pt idx="33">
                  <c:v>1623</c:v>
                </c:pt>
              </c:numCache>
            </c:numRef>
          </c:val>
          <c:smooth val="0"/>
        </c:ser>
        <c:dLbls>
          <c:showLegendKey val="0"/>
          <c:showVal val="0"/>
          <c:showCatName val="0"/>
          <c:showSerName val="0"/>
          <c:showPercent val="0"/>
          <c:showBubbleSize val="0"/>
        </c:dLbls>
        <c:smooth val="0"/>
        <c:axId val="241679216"/>
        <c:axId val="364637736"/>
      </c:lineChart>
      <c:catAx>
        <c:axId val="241679216"/>
        <c:scaling>
          <c:orientation val="minMax"/>
        </c:scaling>
        <c:delete val="0"/>
        <c:axPos val="b"/>
        <c:numFmt formatCode="General" sourceLinked="1"/>
        <c:majorTickMark val="out"/>
        <c:minorTickMark val="none"/>
        <c:tickLblPos val="nextTo"/>
        <c:txPr>
          <a:bodyPr/>
          <a:lstStyle/>
          <a:p>
            <a:pPr>
              <a:defRPr sz="1000"/>
            </a:pPr>
            <a:endParaRPr lang="en-US"/>
          </a:p>
        </c:txPr>
        <c:crossAx val="364637736"/>
        <c:crosses val="autoZero"/>
        <c:auto val="1"/>
        <c:lblAlgn val="ctr"/>
        <c:lblOffset val="100"/>
        <c:tickLblSkip val="1"/>
        <c:noMultiLvlLbl val="0"/>
      </c:catAx>
      <c:valAx>
        <c:axId val="364637736"/>
        <c:scaling>
          <c:orientation val="minMax"/>
          <c:min val="200"/>
        </c:scaling>
        <c:delete val="0"/>
        <c:axPos val="l"/>
        <c:majorGridlines/>
        <c:numFmt formatCode="0" sourceLinked="0"/>
        <c:majorTickMark val="out"/>
        <c:minorTickMark val="none"/>
        <c:tickLblPos val="nextTo"/>
        <c:spPr>
          <a:ln>
            <a:noFill/>
          </a:ln>
        </c:spPr>
        <c:crossAx val="241679216"/>
        <c:crosses val="autoZero"/>
        <c:crossBetween val="between"/>
      </c:valAx>
    </c:plotArea>
    <c:legend>
      <c:legendPos val="t"/>
      <c:layout>
        <c:manualLayout>
          <c:xMode val="edge"/>
          <c:yMode val="edge"/>
          <c:x val="0.6363395459593304"/>
          <c:y val="0.57491241359026968"/>
          <c:w val="0.27670280804681013"/>
          <c:h val="0.19211797912558454"/>
        </c:manualLayout>
      </c:layout>
      <c:overlay val="1"/>
    </c:legend>
    <c:plotVisOnly val="1"/>
    <c:dispBlanksAs val="gap"/>
    <c:showDLblsOverMax val="0"/>
  </c:chart>
  <c:spPr>
    <a:ln w="12700">
      <a:solidFill>
        <a:srgbClr val="002060"/>
      </a:solidFill>
    </a:ln>
  </c:spPr>
  <c:txPr>
    <a:bodyPr/>
    <a:lstStyle/>
    <a:p>
      <a:pPr>
        <a:defRPr sz="14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Data2!$I$3</c:f>
              <c:strCache>
                <c:ptCount val="1"/>
                <c:pt idx="0">
                  <c:v>Minyak Mentah</c:v>
                </c:pt>
              </c:strCache>
            </c:strRef>
          </c:tx>
          <c:spPr>
            <a:solidFill>
              <a:srgbClr val="FFFF00"/>
            </a:solidFill>
          </c:spPr>
          <c:invertIfNegative val="0"/>
          <c:cat>
            <c:numRef>
              <c:f>Data2!$A$13:$A$38</c:f>
              <c:numCache>
                <c:formatCode>General</c:formatCode>
                <c:ptCount val="26"/>
                <c:pt idx="0">
                  <c:v>1989</c:v>
                </c:pt>
                <c:pt idx="1">
                  <c:v>1990</c:v>
                </c:pt>
                <c:pt idx="2">
                  <c:v>1991</c:v>
                </c:pt>
                <c:pt idx="3">
                  <c:v>1992</c:v>
                </c:pt>
                <c:pt idx="4">
                  <c:v>1993</c:v>
                </c:pt>
                <c:pt idx="5">
                  <c:v>1994</c:v>
                </c:pt>
                <c:pt idx="6">
                  <c:v>1995</c:v>
                </c:pt>
                <c:pt idx="7">
                  <c:v>1996</c:v>
                </c:pt>
                <c:pt idx="8">
                  <c:v>1997</c:v>
                </c:pt>
                <c:pt idx="9">
                  <c:v>1998</c:v>
                </c:pt>
                <c:pt idx="10">
                  <c:v>1999</c:v>
                </c:pt>
                <c:pt idx="11">
                  <c:v>2000</c:v>
                </c:pt>
                <c:pt idx="12">
                  <c:v>2001</c:v>
                </c:pt>
                <c:pt idx="13">
                  <c:v>2002</c:v>
                </c:pt>
                <c:pt idx="14">
                  <c:v>2003</c:v>
                </c:pt>
                <c:pt idx="15">
                  <c:v>2004</c:v>
                </c:pt>
                <c:pt idx="16">
                  <c:v>2005</c:v>
                </c:pt>
                <c:pt idx="17">
                  <c:v>2006</c:v>
                </c:pt>
                <c:pt idx="18">
                  <c:v>2007</c:v>
                </c:pt>
                <c:pt idx="19">
                  <c:v>2008</c:v>
                </c:pt>
                <c:pt idx="20">
                  <c:v>2009</c:v>
                </c:pt>
                <c:pt idx="21">
                  <c:v>2010</c:v>
                </c:pt>
                <c:pt idx="22">
                  <c:v>2011</c:v>
                </c:pt>
                <c:pt idx="23">
                  <c:v>2012</c:v>
                </c:pt>
                <c:pt idx="24">
                  <c:v>2013</c:v>
                </c:pt>
                <c:pt idx="25">
                  <c:v>2014</c:v>
                </c:pt>
              </c:numCache>
            </c:numRef>
          </c:cat>
          <c:val>
            <c:numRef>
              <c:f>Data2!$I$13:$I$38</c:f>
              <c:numCache>
                <c:formatCode>#,##0.0</c:formatCode>
                <c:ptCount val="26"/>
                <c:pt idx="0">
                  <c:v>4564.357696</c:v>
                </c:pt>
                <c:pt idx="1">
                  <c:v>5048.3037119999999</c:v>
                </c:pt>
                <c:pt idx="2">
                  <c:v>5068.1765439999999</c:v>
                </c:pt>
                <c:pt idx="3">
                  <c:v>4359.7884479999993</c:v>
                </c:pt>
                <c:pt idx="4">
                  <c:v>3861.1590399999995</c:v>
                </c:pt>
                <c:pt idx="5">
                  <c:v>3998.4293120000002</c:v>
                </c:pt>
                <c:pt idx="6">
                  <c:v>3828.0777279999998</c:v>
                </c:pt>
                <c:pt idx="7">
                  <c:v>4192.8758400000006</c:v>
                </c:pt>
                <c:pt idx="8">
                  <c:v>4013</c:v>
                </c:pt>
                <c:pt idx="9">
                  <c:v>2290.3999999999996</c:v>
                </c:pt>
                <c:pt idx="10">
                  <c:v>2929.6000000000004</c:v>
                </c:pt>
                <c:pt idx="11">
                  <c:v>3565.2000000000003</c:v>
                </c:pt>
                <c:pt idx="12">
                  <c:v>2827.2</c:v>
                </c:pt>
                <c:pt idx="13">
                  <c:v>2010.7000000000003</c:v>
                </c:pt>
                <c:pt idx="14">
                  <c:v>1596.6</c:v>
                </c:pt>
                <c:pt idx="15">
                  <c:v>410</c:v>
                </c:pt>
                <c:pt idx="16">
                  <c:v>1348.8000000000002</c:v>
                </c:pt>
                <c:pt idx="17">
                  <c:v>316.19999999999982</c:v>
                </c:pt>
                <c:pt idx="18">
                  <c:v>169.10000000000036</c:v>
                </c:pt>
                <c:pt idx="19">
                  <c:v>2357.2999999999993</c:v>
                </c:pt>
                <c:pt idx="20">
                  <c:v>458.10000000000036</c:v>
                </c:pt>
                <c:pt idx="21">
                  <c:v>1871.6000000000004</c:v>
                </c:pt>
                <c:pt idx="22">
                  <c:v>2674.3000000000011</c:v>
                </c:pt>
                <c:pt idx="23">
                  <c:v>1490.1999999999989</c:v>
                </c:pt>
                <c:pt idx="24">
                  <c:v>-3381.0999999999985</c:v>
                </c:pt>
                <c:pt idx="25">
                  <c:v>-3268.6</c:v>
                </c:pt>
              </c:numCache>
            </c:numRef>
          </c:val>
        </c:ser>
        <c:ser>
          <c:idx val="1"/>
          <c:order val="1"/>
          <c:tx>
            <c:strRef>
              <c:f>Data2!$J$3</c:f>
              <c:strCache>
                <c:ptCount val="1"/>
                <c:pt idx="0">
                  <c:v>Produk Minyak</c:v>
                </c:pt>
              </c:strCache>
            </c:strRef>
          </c:tx>
          <c:spPr>
            <a:solidFill>
              <a:srgbClr val="0070C0"/>
            </a:solidFill>
          </c:spPr>
          <c:invertIfNegative val="0"/>
          <c:cat>
            <c:numRef>
              <c:f>Data2!$A$13:$A$38</c:f>
              <c:numCache>
                <c:formatCode>General</c:formatCode>
                <c:ptCount val="26"/>
                <c:pt idx="0">
                  <c:v>1989</c:v>
                </c:pt>
                <c:pt idx="1">
                  <c:v>1990</c:v>
                </c:pt>
                <c:pt idx="2">
                  <c:v>1991</c:v>
                </c:pt>
                <c:pt idx="3">
                  <c:v>1992</c:v>
                </c:pt>
                <c:pt idx="4">
                  <c:v>1993</c:v>
                </c:pt>
                <c:pt idx="5">
                  <c:v>1994</c:v>
                </c:pt>
                <c:pt idx="6">
                  <c:v>1995</c:v>
                </c:pt>
                <c:pt idx="7">
                  <c:v>1996</c:v>
                </c:pt>
                <c:pt idx="8">
                  <c:v>1997</c:v>
                </c:pt>
                <c:pt idx="9">
                  <c:v>1998</c:v>
                </c:pt>
                <c:pt idx="10">
                  <c:v>1999</c:v>
                </c:pt>
                <c:pt idx="11">
                  <c:v>2000</c:v>
                </c:pt>
                <c:pt idx="12">
                  <c:v>2001</c:v>
                </c:pt>
                <c:pt idx="13">
                  <c:v>2002</c:v>
                </c:pt>
                <c:pt idx="14">
                  <c:v>2003</c:v>
                </c:pt>
                <c:pt idx="15">
                  <c:v>2004</c:v>
                </c:pt>
                <c:pt idx="16">
                  <c:v>2005</c:v>
                </c:pt>
                <c:pt idx="17">
                  <c:v>2006</c:v>
                </c:pt>
                <c:pt idx="18">
                  <c:v>2007</c:v>
                </c:pt>
                <c:pt idx="19">
                  <c:v>2008</c:v>
                </c:pt>
                <c:pt idx="20">
                  <c:v>2009</c:v>
                </c:pt>
                <c:pt idx="21">
                  <c:v>2010</c:v>
                </c:pt>
                <c:pt idx="22">
                  <c:v>2011</c:v>
                </c:pt>
                <c:pt idx="23">
                  <c:v>2012</c:v>
                </c:pt>
                <c:pt idx="24">
                  <c:v>2013</c:v>
                </c:pt>
                <c:pt idx="25">
                  <c:v>2014</c:v>
                </c:pt>
              </c:numCache>
            </c:numRef>
          </c:cat>
          <c:val>
            <c:numRef>
              <c:f>Data2!$J$13:$J$38</c:f>
              <c:numCache>
                <c:formatCode>#,##0.0</c:formatCode>
                <c:ptCount val="26"/>
                <c:pt idx="0">
                  <c:v>325.88395300000059</c:v>
                </c:pt>
                <c:pt idx="1">
                  <c:v>476.79546900000059</c:v>
                </c:pt>
                <c:pt idx="2">
                  <c:v>-207.92896200000018</c:v>
                </c:pt>
                <c:pt idx="3">
                  <c:v>211.71951899999976</c:v>
                </c:pt>
                <c:pt idx="4">
                  <c:v>-264.8734689999992</c:v>
                </c:pt>
                <c:pt idx="5">
                  <c:v>-354.00470100000007</c:v>
                </c:pt>
                <c:pt idx="6">
                  <c:v>-290.00548300000014</c:v>
                </c:pt>
                <c:pt idx="7">
                  <c:v>-559.91971200000012</c:v>
                </c:pt>
                <c:pt idx="8">
                  <c:v>-1140.6000000000001</c:v>
                </c:pt>
                <c:pt idx="9">
                  <c:v>-866.80000000000007</c:v>
                </c:pt>
                <c:pt idx="10">
                  <c:v>-1169.9000000000001</c:v>
                </c:pt>
                <c:pt idx="11">
                  <c:v>-1839.5</c:v>
                </c:pt>
                <c:pt idx="12">
                  <c:v>-1384.7999999999997</c:v>
                </c:pt>
                <c:pt idx="13">
                  <c:v>-2001.2999999999997</c:v>
                </c:pt>
                <c:pt idx="14">
                  <c:v>-2008.2</c:v>
                </c:pt>
                <c:pt idx="15">
                  <c:v>-4237.7000000000007</c:v>
                </c:pt>
                <c:pt idx="16">
                  <c:v>-8713.7999999999993</c:v>
                </c:pt>
                <c:pt idx="17">
                  <c:v>-8236.5999999999985</c:v>
                </c:pt>
                <c:pt idx="18">
                  <c:v>-9907.9000000000015</c:v>
                </c:pt>
                <c:pt idx="19">
                  <c:v>-16683.8</c:v>
                </c:pt>
                <c:pt idx="20">
                  <c:v>-8867.0999999999985</c:v>
                </c:pt>
                <c:pt idx="21">
                  <c:v>-14050.900000000001</c:v>
                </c:pt>
                <c:pt idx="22">
                  <c:v>-23357.8</c:v>
                </c:pt>
                <c:pt idx="23">
                  <c:v>-24516</c:v>
                </c:pt>
                <c:pt idx="24">
                  <c:v>-24277.5</c:v>
                </c:pt>
                <c:pt idx="25">
                  <c:v>-19659.5</c:v>
                </c:pt>
              </c:numCache>
            </c:numRef>
          </c:val>
        </c:ser>
        <c:dLbls>
          <c:showLegendKey val="0"/>
          <c:showVal val="0"/>
          <c:showCatName val="0"/>
          <c:showSerName val="0"/>
          <c:showPercent val="0"/>
          <c:showBubbleSize val="0"/>
        </c:dLbls>
        <c:gapWidth val="23"/>
        <c:overlap val="100"/>
        <c:axId val="364639304"/>
        <c:axId val="364638520"/>
      </c:barChart>
      <c:lineChart>
        <c:grouping val="standard"/>
        <c:varyColors val="0"/>
        <c:ser>
          <c:idx val="2"/>
          <c:order val="2"/>
          <c:tx>
            <c:strRef>
              <c:f>Data2!$K$3</c:f>
              <c:strCache>
                <c:ptCount val="1"/>
                <c:pt idx="0">
                  <c:v>Total</c:v>
                </c:pt>
              </c:strCache>
            </c:strRef>
          </c:tx>
          <c:spPr>
            <a:ln w="25400">
              <a:solidFill>
                <a:schemeClr val="tx1"/>
              </a:solidFill>
            </a:ln>
          </c:spPr>
          <c:marker>
            <c:symbol val="none"/>
          </c:marker>
          <c:dLbls>
            <c:dLbl>
              <c:idx val="20"/>
              <c:layout/>
              <c:showLegendKey val="0"/>
              <c:showVal val="1"/>
              <c:showCatName val="0"/>
              <c:showSerName val="0"/>
              <c:showPercent val="0"/>
              <c:showBubbleSize val="0"/>
              <c:extLst>
                <c:ext xmlns:c15="http://schemas.microsoft.com/office/drawing/2012/chart" uri="{CE6537A1-D6FC-4f65-9D91-7224C49458BB}">
                  <c15:layout/>
                </c:ext>
              </c:extLst>
            </c:dLbl>
            <c:dLbl>
              <c:idx val="24"/>
              <c:layout/>
              <c:showLegendKey val="0"/>
              <c:showVal val="1"/>
              <c:showCatName val="0"/>
              <c:showSerName val="0"/>
              <c:showPercent val="0"/>
              <c:showBubbleSize val="0"/>
              <c:extLst>
                <c:ext xmlns:c15="http://schemas.microsoft.com/office/drawing/2012/chart" uri="{CE6537A1-D6FC-4f65-9D91-7224C49458BB}">
                  <c15:layout/>
                </c:ext>
              </c:extLst>
            </c:dLbl>
            <c:dLbl>
              <c:idx val="26"/>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numRef>
              <c:f>Data2!$A$21:$A$39</c:f>
              <c:numCache>
                <c:formatCode>General</c:formatCode>
                <c:ptCount val="19"/>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pt idx="14">
                  <c:v>2011</c:v>
                </c:pt>
                <c:pt idx="15">
                  <c:v>2012</c:v>
                </c:pt>
                <c:pt idx="16">
                  <c:v>2013</c:v>
                </c:pt>
                <c:pt idx="17">
                  <c:v>2014</c:v>
                </c:pt>
                <c:pt idx="18">
                  <c:v>2015</c:v>
                </c:pt>
              </c:numCache>
            </c:numRef>
          </c:cat>
          <c:val>
            <c:numRef>
              <c:f>Data2!$K$13:$K$39</c:f>
              <c:numCache>
                <c:formatCode>#,##0.0</c:formatCode>
                <c:ptCount val="27"/>
                <c:pt idx="0">
                  <c:v>4890.2416490000005</c:v>
                </c:pt>
                <c:pt idx="1">
                  <c:v>5525.0991810000005</c:v>
                </c:pt>
                <c:pt idx="2">
                  <c:v>4860.247582</c:v>
                </c:pt>
                <c:pt idx="3">
                  <c:v>4571.5079669999996</c:v>
                </c:pt>
                <c:pt idx="4">
                  <c:v>3596.2855710000003</c:v>
                </c:pt>
                <c:pt idx="5">
                  <c:v>3644.4246110000004</c:v>
                </c:pt>
                <c:pt idx="6">
                  <c:v>3538.0722449999994</c:v>
                </c:pt>
                <c:pt idx="7">
                  <c:v>3632.9561280000007</c:v>
                </c:pt>
                <c:pt idx="8">
                  <c:v>2872.3999999999996</c:v>
                </c:pt>
                <c:pt idx="9">
                  <c:v>1423.5999999999995</c:v>
                </c:pt>
                <c:pt idx="10">
                  <c:v>1759.7000000000003</c:v>
                </c:pt>
                <c:pt idx="11">
                  <c:v>1725.7000000000003</c:v>
                </c:pt>
                <c:pt idx="12">
                  <c:v>1442.4</c:v>
                </c:pt>
                <c:pt idx="13">
                  <c:v>9.4000000000005457</c:v>
                </c:pt>
                <c:pt idx="14">
                  <c:v>-411.60000000000014</c:v>
                </c:pt>
                <c:pt idx="15">
                  <c:v>-3827.7000000000007</c:v>
                </c:pt>
                <c:pt idx="16">
                  <c:v>-7364.9999999999991</c:v>
                </c:pt>
                <c:pt idx="17">
                  <c:v>-7920.3999999999987</c:v>
                </c:pt>
                <c:pt idx="18">
                  <c:v>-9738.8000000000011</c:v>
                </c:pt>
                <c:pt idx="19">
                  <c:v>-14326.5</c:v>
                </c:pt>
                <c:pt idx="20">
                  <c:v>-8408.9999999999982</c:v>
                </c:pt>
                <c:pt idx="21">
                  <c:v>-12179.300000000001</c:v>
                </c:pt>
                <c:pt idx="22">
                  <c:v>-20683.5</c:v>
                </c:pt>
                <c:pt idx="23">
                  <c:v>-23025.800000000003</c:v>
                </c:pt>
                <c:pt idx="24">
                  <c:v>-27658.6</c:v>
                </c:pt>
                <c:pt idx="25">
                  <c:v>-22928.1</c:v>
                </c:pt>
                <c:pt idx="26">
                  <c:v>-11783</c:v>
                </c:pt>
              </c:numCache>
            </c:numRef>
          </c:val>
          <c:smooth val="0"/>
        </c:ser>
        <c:dLbls>
          <c:showLegendKey val="0"/>
          <c:showVal val="0"/>
          <c:showCatName val="0"/>
          <c:showSerName val="0"/>
          <c:showPercent val="0"/>
          <c:showBubbleSize val="0"/>
        </c:dLbls>
        <c:marker val="1"/>
        <c:smooth val="0"/>
        <c:axId val="364639304"/>
        <c:axId val="364638520"/>
      </c:lineChart>
      <c:catAx>
        <c:axId val="364639304"/>
        <c:scaling>
          <c:orientation val="minMax"/>
        </c:scaling>
        <c:delete val="0"/>
        <c:axPos val="b"/>
        <c:numFmt formatCode="General" sourceLinked="1"/>
        <c:majorTickMark val="out"/>
        <c:minorTickMark val="none"/>
        <c:tickLblPos val="nextTo"/>
        <c:txPr>
          <a:bodyPr/>
          <a:lstStyle/>
          <a:p>
            <a:pPr>
              <a:defRPr sz="1000"/>
            </a:pPr>
            <a:endParaRPr lang="en-US"/>
          </a:p>
        </c:txPr>
        <c:crossAx val="364638520"/>
        <c:crossesAt val="-2.9999999999999997E+40"/>
        <c:auto val="1"/>
        <c:lblAlgn val="ctr"/>
        <c:lblOffset val="100"/>
        <c:tickLblSkip val="1"/>
        <c:noMultiLvlLbl val="0"/>
      </c:catAx>
      <c:valAx>
        <c:axId val="364638520"/>
        <c:scaling>
          <c:orientation val="minMax"/>
        </c:scaling>
        <c:delete val="0"/>
        <c:axPos val="l"/>
        <c:majorGridlines/>
        <c:numFmt formatCode="#,##0" sourceLinked="0"/>
        <c:majorTickMark val="out"/>
        <c:minorTickMark val="none"/>
        <c:tickLblPos val="nextTo"/>
        <c:spPr>
          <a:ln>
            <a:noFill/>
          </a:ln>
        </c:spPr>
        <c:crossAx val="364639304"/>
        <c:crosses val="autoZero"/>
        <c:crossBetween val="between"/>
        <c:dispUnits>
          <c:builtInUnit val="thousands"/>
        </c:dispUnits>
      </c:valAx>
    </c:plotArea>
    <c:legend>
      <c:legendPos val="t"/>
      <c:layout>
        <c:manualLayout>
          <c:xMode val="edge"/>
          <c:yMode val="edge"/>
          <c:x val="0.13636657917760281"/>
          <c:y val="6.9444444444444503E-2"/>
          <c:w val="0.7272668416447946"/>
          <c:h val="8.3717191601049942E-2"/>
        </c:manualLayout>
      </c:layout>
      <c:overlay val="1"/>
    </c:legend>
    <c:plotVisOnly val="1"/>
    <c:dispBlanksAs val="gap"/>
    <c:showDLblsOverMax val="0"/>
  </c:chart>
  <c:spPr>
    <a:ln w="15875">
      <a:solidFill>
        <a:srgbClr val="002060"/>
      </a:solidFill>
    </a:ln>
  </c:spPr>
  <c:txPr>
    <a:bodyPr/>
    <a:lstStyle/>
    <a:p>
      <a:pPr>
        <a:defRPr sz="1400">
          <a:latin typeface="Corbel" pitchFamily="34" charset="0"/>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6B6F88-DE5E-4176-811D-E7231A2B95FB}" type="datetimeFigureOut">
              <a:rPr lang="en-US" smtClean="0"/>
              <a:pPr/>
              <a:t>12/30/2014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D4BE78-EF2C-423A-900F-14D35981F928}" type="slidenum">
              <a:rPr lang="en-US" smtClean="0"/>
              <a:pPr/>
              <a:t>‹#›</a:t>
            </a:fld>
            <a:endParaRPr lang="en-US"/>
          </a:p>
        </p:txBody>
      </p:sp>
    </p:spTree>
    <p:extLst>
      <p:ext uri="{BB962C8B-B14F-4D97-AF65-F5344CB8AC3E}">
        <p14:creationId xmlns:p14="http://schemas.microsoft.com/office/powerpoint/2010/main" val="2383266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55F75DC-5BCF-4520-A5E7-C3594DF52B22}" type="datetime1">
              <a:rPr lang="en-US" smtClean="0"/>
              <a:t>12/30/2014</a:t>
            </a:fld>
            <a:endParaRPr lang="en-US"/>
          </a:p>
        </p:txBody>
      </p:sp>
      <p:sp>
        <p:nvSpPr>
          <p:cNvPr id="4" name="Footer Placeholder 3"/>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a:xfrm>
            <a:off x="6938994" y="6356350"/>
            <a:ext cx="2133600" cy="365125"/>
          </a:xfrm>
        </p:spPr>
        <p:txBody>
          <a:bodyPr/>
          <a:lstStyle>
            <a:lvl1pPr>
              <a:defRPr sz="2000" b="1"/>
            </a:lvl1pPr>
          </a:lstStyle>
          <a:p>
            <a:fld id="{5D3E8351-93BD-476F-9637-DD46B3DF4FBE}" type="slidenum">
              <a:rPr lang="en-US" smtClean="0"/>
              <a:pPr/>
              <a:t>‹#›</a:t>
            </a:fld>
            <a:endParaRPr lang="en-US"/>
          </a:p>
        </p:txBody>
      </p:sp>
      <p:sp>
        <p:nvSpPr>
          <p:cNvPr id="5" name="Rounded Rectangle 4"/>
          <p:cNvSpPr/>
          <p:nvPr userDrawn="1"/>
        </p:nvSpPr>
        <p:spPr>
          <a:xfrm>
            <a:off x="35022" y="714356"/>
            <a:ext cx="9072000" cy="72000"/>
          </a:xfrm>
          <a:prstGeom prst="roundRect">
            <a:avLst/>
          </a:prstGeom>
          <a:gradFill flip="none" rotWithShape="1">
            <a:gsLst>
              <a:gs pos="0">
                <a:schemeClr val="accent4">
                  <a:lumMod val="60000"/>
                  <a:lumOff val="40000"/>
                </a:schemeClr>
              </a:gs>
              <a:gs pos="17999">
                <a:srgbClr val="99CCFF"/>
              </a:gs>
              <a:gs pos="36000">
                <a:srgbClr val="9966FF"/>
              </a:gs>
              <a:gs pos="61000">
                <a:srgbClr val="CC99FF"/>
              </a:gs>
              <a:gs pos="82001">
                <a:srgbClr val="99CCFF"/>
              </a:gs>
              <a:gs pos="100000">
                <a:srgbClr val="CCCCFF"/>
              </a:gs>
            </a:gsLst>
            <a:lin ang="16200000" scaled="1"/>
            <a:tileRect/>
          </a:gradFill>
          <a:ln>
            <a:noFill/>
          </a:ln>
          <a:effectLst>
            <a:innerShdw blurRad="63500" dist="50800" dir="16200000">
              <a:srgbClr val="002060">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D7E437-3162-4664-84E9-D4771B51D774}" type="datetime1">
              <a:rPr lang="en-US" smtClean="0"/>
              <a:t>12/30/2014</a:t>
            </a:fld>
            <a:endParaRPr lang="en-US"/>
          </a:p>
        </p:txBody>
      </p:sp>
      <p:sp>
        <p:nvSpPr>
          <p:cNvPr id="3" name="Footer Placeholder 2"/>
          <p:cNvSpPr>
            <a:spLocks noGrp="1"/>
          </p:cNvSpPr>
          <p:nvPr>
            <p:ph type="ftr" sz="quarter" idx="11"/>
          </p:nvPr>
        </p:nvSpPr>
        <p:spPr/>
        <p:txBody>
          <a:bodyPr/>
          <a:lstStyle/>
          <a:p>
            <a:endParaRPr lang="en-US"/>
          </a:p>
        </p:txBody>
      </p:sp>
      <p:sp>
        <p:nvSpPr>
          <p:cNvPr id="5" name="Slide Number Placeholder 3"/>
          <p:cNvSpPr txBox="1">
            <a:spLocks/>
          </p:cNvSpPr>
          <p:nvPr userDrawn="1"/>
        </p:nvSpPr>
        <p:spPr>
          <a:xfrm>
            <a:off x="6938994" y="6356350"/>
            <a:ext cx="2133600" cy="365125"/>
          </a:xfrm>
          <a:prstGeom prst="rect">
            <a:avLst/>
          </a:prstGeom>
        </p:spPr>
        <p:txBody>
          <a:bodyPr vert="horz" lIns="91440" tIns="45720" rIns="91440" bIns="45720" rtlCol="0" anchor="ctr"/>
          <a:lstStyle>
            <a:lvl1pPr>
              <a:defRPr sz="2000" b="1"/>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D3E8351-93BD-476F-9637-DD46B3DF4FBE}" type="slidenum">
              <a:rPr kumimoji="0" lang="en-US" sz="2000" b="1"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2000" b="1"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7F76218-4B1D-4907-8866-5BD4196447B7}" type="datetime1">
              <a:rPr lang="en-US" smtClean="0"/>
              <a:t>12/30/2014</a:t>
            </a:fld>
            <a:endParaRPr lang="en-US"/>
          </a:p>
        </p:txBody>
      </p:sp>
      <p:sp>
        <p:nvSpPr>
          <p:cNvPr id="4" name="Footer Placeholder 3"/>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a:xfrm>
            <a:off x="6938994" y="6356350"/>
            <a:ext cx="2133600" cy="365125"/>
          </a:xfrm>
        </p:spPr>
        <p:txBody>
          <a:bodyPr/>
          <a:lstStyle>
            <a:lvl1pPr>
              <a:defRPr sz="2000" b="1"/>
            </a:lvl1pPr>
          </a:lstStyle>
          <a:p>
            <a:fld id="{5D3E8351-93BD-476F-9637-DD46B3DF4FBE}" type="slidenum">
              <a:rPr lang="en-US" smtClean="0"/>
              <a:pPr/>
              <a:t>‹#›</a:t>
            </a:fld>
            <a:endParaRPr lang="en-US"/>
          </a:p>
        </p:txBody>
      </p:sp>
      <p:sp>
        <p:nvSpPr>
          <p:cNvPr id="5" name="Rounded Rectangle 4"/>
          <p:cNvSpPr/>
          <p:nvPr userDrawn="1"/>
        </p:nvSpPr>
        <p:spPr>
          <a:xfrm>
            <a:off x="35022" y="714356"/>
            <a:ext cx="9072000" cy="72000"/>
          </a:xfrm>
          <a:prstGeom prst="roundRect">
            <a:avLst/>
          </a:prstGeom>
          <a:gradFill flip="none" rotWithShape="1">
            <a:gsLst>
              <a:gs pos="0">
                <a:schemeClr val="accent4">
                  <a:lumMod val="60000"/>
                  <a:lumOff val="40000"/>
                </a:schemeClr>
              </a:gs>
              <a:gs pos="17999">
                <a:srgbClr val="99CCFF"/>
              </a:gs>
              <a:gs pos="36000">
                <a:srgbClr val="9966FF"/>
              </a:gs>
              <a:gs pos="61000">
                <a:srgbClr val="CC99FF"/>
              </a:gs>
              <a:gs pos="82001">
                <a:srgbClr val="99CCFF"/>
              </a:gs>
              <a:gs pos="100000">
                <a:srgbClr val="CCCCFF"/>
              </a:gs>
            </a:gsLst>
            <a:lin ang="16200000" scaled="1"/>
            <a:tileRect/>
          </a:gradFill>
          <a:ln>
            <a:noFill/>
          </a:ln>
          <a:effectLst>
            <a:innerShdw blurRad="63500" dist="50800" dir="16200000">
              <a:srgbClr val="002060">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238E810-873E-4F08-BE30-7085217E7D08}" type="datetime1">
              <a:rPr lang="en-US" smtClean="0"/>
              <a:t>12/30/2014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D0A450-6CEC-40EC-B2DD-937AECC4815D}" type="datetime1">
              <a:rPr lang="en-US" smtClean="0"/>
              <a:t>12/30/2014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1FF2DC-2F59-4F70-BD3D-CE988916277D}" type="datetime1">
              <a:rPr lang="en-US" smtClean="0"/>
              <a:t>12/30/2014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FD7B27A-922D-41E0-8FF6-03F699FD0370}" type="datetime1">
              <a:rPr lang="en-US" smtClean="0"/>
              <a:t>12/30/2014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6AB85A-8CB4-4E0F-9BE1-EBADF61F8FB0}" type="datetime1">
              <a:rPr lang="en-US" smtClean="0"/>
              <a:t>12/30/2014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946135-EE07-4533-B109-0EE9760D306A}" type="datetime1">
              <a:rPr lang="en-US" smtClean="0"/>
              <a:t>12/30/2014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D0B82A-A43D-4541-9425-D77F36334EBF}" type="datetime1">
              <a:rPr lang="en-US" smtClean="0"/>
              <a:t>12/30/2014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FAC93D-856A-4217-BA49-029D281EFDD6}" type="datetime1">
              <a:rPr lang="en-US" smtClean="0"/>
              <a:t>12/30/2014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090264-0FE0-4420-8628-398B506CFB9C}" type="datetime1">
              <a:rPr lang="en-US" smtClean="0"/>
              <a:t>12/30/2014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575F1B-1C42-48E9-A282-10A0C8F217CF}" type="datetime1">
              <a:rPr lang="en-US" smtClean="0"/>
              <a:t>12/30/2014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11126E-96E2-42F3-88F7-CDE6B36EE84C}" type="datetime1">
              <a:rPr lang="en-US" smtClean="0"/>
              <a:t>12/30/2014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AE76-41B7-4079-9AB2-E8CDB424E56D}"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30F5EB4-C4F0-4862-9182-2F358DCFD215}" type="datetime1">
              <a:rPr lang="en-US" smtClean="0"/>
              <a:t>12/30/2014</a:t>
            </a:fld>
            <a:endParaRPr lang="en-US"/>
          </a:p>
        </p:txBody>
      </p:sp>
      <p:sp>
        <p:nvSpPr>
          <p:cNvPr id="4" name="Footer Placeholder 3"/>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a:xfrm>
            <a:off x="6938994" y="6356350"/>
            <a:ext cx="2133600" cy="365125"/>
          </a:xfrm>
        </p:spPr>
        <p:txBody>
          <a:bodyPr/>
          <a:lstStyle>
            <a:lvl1pPr>
              <a:defRPr sz="2000" b="1"/>
            </a:lvl1pPr>
          </a:lstStyle>
          <a:p>
            <a:fld id="{5D3E8351-93BD-476F-9637-DD46B3DF4FBE}" type="slidenum">
              <a:rPr lang="en-US" smtClean="0"/>
              <a:pPr/>
              <a:t>‹#›</a:t>
            </a:fld>
            <a:endParaRPr lang="en-US"/>
          </a:p>
        </p:txBody>
      </p:sp>
      <p:sp>
        <p:nvSpPr>
          <p:cNvPr id="5" name="Rounded Rectangle 4"/>
          <p:cNvSpPr/>
          <p:nvPr userDrawn="1"/>
        </p:nvSpPr>
        <p:spPr>
          <a:xfrm>
            <a:off x="1357290" y="714356"/>
            <a:ext cx="7776000" cy="72000"/>
          </a:xfrm>
          <a:prstGeom prst="roundRect">
            <a:avLst/>
          </a:prstGeom>
          <a:gradFill flip="none" rotWithShape="1">
            <a:gsLst>
              <a:gs pos="0">
                <a:schemeClr val="accent4">
                  <a:lumMod val="60000"/>
                  <a:lumOff val="40000"/>
                </a:schemeClr>
              </a:gs>
              <a:gs pos="17999">
                <a:srgbClr val="99CCFF"/>
              </a:gs>
              <a:gs pos="36000">
                <a:srgbClr val="9966FF"/>
              </a:gs>
              <a:gs pos="61000">
                <a:srgbClr val="CC99FF"/>
              </a:gs>
              <a:gs pos="82001">
                <a:srgbClr val="99CCFF"/>
              </a:gs>
              <a:gs pos="100000">
                <a:srgbClr val="CCCCFF"/>
              </a:gs>
            </a:gsLst>
            <a:lin ang="16200000" scaled="1"/>
            <a:tileRect/>
          </a:gradFill>
          <a:ln>
            <a:noFill/>
          </a:ln>
          <a:effectLst>
            <a:innerShdw blurRad="63500" dist="50800" dir="16200000">
              <a:srgbClr val="002060">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6261AE-170E-4469-904F-0E3AEAEC1BDB}" type="datetime1">
              <a:rPr lang="en-US" smtClean="0"/>
              <a:t>12/30/2014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3E8351-93BD-476F-9637-DD46B3DF4FB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99" r:id="rId2"/>
    <p:sldLayoutId id="2147483698" r:id="rId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70CF22-AC4B-4759-BA14-A53C2D121693}" type="datetime1">
              <a:rPr lang="en-US" smtClean="0"/>
              <a:t>12/30/2014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AAE76-41B7-4079-9AB2-E8CDB424E5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idx="4294967295"/>
          </p:nvPr>
        </p:nvSpPr>
        <p:spPr>
          <a:xfrm>
            <a:off x="0" y="1143000"/>
            <a:ext cx="9144000" cy="2184400"/>
          </a:xfrm>
        </p:spPr>
        <p:txBody>
          <a:bodyPr>
            <a:normAutofit fontScale="90000"/>
          </a:bodyPr>
          <a:lstStyle/>
          <a:p>
            <a:pPr marL="365125" algn="l">
              <a:spcBef>
                <a:spcPts val="1200"/>
              </a:spcBef>
            </a:pPr>
            <a:r>
              <a:rPr lang="fi-FI" dirty="0" smtClean="0">
                <a:solidFill>
                  <a:srgbClr val="002060"/>
                </a:solidFill>
                <a:latin typeface="Corbel" pitchFamily="34" charset="0"/>
              </a:rPr>
              <a:t>TIM REFORMASI TATA KELOLA MIGAS</a:t>
            </a:r>
            <a:r>
              <a:rPr lang="id-ID" sz="2400" dirty="0" smtClean="0">
                <a:solidFill>
                  <a:srgbClr val="002060"/>
                </a:solidFill>
                <a:latin typeface="Arial Rounded MT Bold" pitchFamily="34" charset="0"/>
              </a:rPr>
              <a:t/>
            </a:r>
            <a:br>
              <a:rPr lang="id-ID" sz="2400" dirty="0" smtClean="0">
                <a:solidFill>
                  <a:srgbClr val="002060"/>
                </a:solidFill>
                <a:latin typeface="Arial Rounded MT Bold" pitchFamily="34" charset="0"/>
              </a:rPr>
            </a:br>
            <a:r>
              <a:rPr lang="en-US" sz="2400" dirty="0" smtClean="0">
                <a:solidFill>
                  <a:srgbClr val="002060"/>
                </a:solidFill>
                <a:latin typeface="Arial Rounded MT Bold" pitchFamily="34" charset="0"/>
              </a:rPr>
              <a:t/>
            </a:r>
            <a:br>
              <a:rPr lang="en-US" sz="2400" dirty="0" smtClean="0">
                <a:solidFill>
                  <a:srgbClr val="002060"/>
                </a:solidFill>
                <a:latin typeface="Arial Rounded MT Bold" pitchFamily="34" charset="0"/>
              </a:rPr>
            </a:br>
            <a:r>
              <a:rPr lang="en-US" sz="4900" b="1" dirty="0" smtClean="0">
                <a:solidFill>
                  <a:srgbClr val="FF0000"/>
                </a:solidFill>
                <a:latin typeface="Corbel" pitchFamily="34" charset="0"/>
                <a:cs typeface="Cordia New" pitchFamily="34" charset="-34"/>
              </a:rPr>
              <a:t>REKOMENDASI TENTANG KEBERADAAN PETRAL</a:t>
            </a:r>
            <a:endParaRPr lang="id-ID" sz="4900" b="1" dirty="0">
              <a:solidFill>
                <a:srgbClr val="FF0000"/>
              </a:solidFill>
              <a:latin typeface="Corbel" pitchFamily="34" charset="0"/>
              <a:cs typeface="Cordia New" pitchFamily="34" charset="-34"/>
            </a:endParaRPr>
          </a:p>
        </p:txBody>
      </p:sp>
      <p:sp>
        <p:nvSpPr>
          <p:cNvPr id="5" name="Subtitle 4"/>
          <p:cNvSpPr>
            <a:spLocks noGrp="1"/>
          </p:cNvSpPr>
          <p:nvPr>
            <p:ph type="subTitle" idx="4294967295"/>
          </p:nvPr>
        </p:nvSpPr>
        <p:spPr>
          <a:xfrm>
            <a:off x="0" y="5029200"/>
            <a:ext cx="9144000" cy="757238"/>
          </a:xfrm>
        </p:spPr>
        <p:txBody>
          <a:bodyPr>
            <a:normAutofit/>
          </a:bodyPr>
          <a:lstStyle/>
          <a:p>
            <a:pPr marL="360000" indent="0">
              <a:buNone/>
            </a:pPr>
            <a:r>
              <a:rPr lang="id-ID" sz="1800" b="1" smtClean="0">
                <a:solidFill>
                  <a:srgbClr val="002060"/>
                </a:solidFill>
              </a:rPr>
              <a:t>Jakarta, 30 Desember 2014</a:t>
            </a:r>
            <a:endParaRPr lang="id-ID" sz="1800" b="1">
              <a:solidFill>
                <a:schemeClr val="tx1">
                  <a:lumMod val="95000"/>
                  <a:lumOff val="5000"/>
                </a:schemeClr>
              </a:solidFill>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normAutofit fontScale="92500" lnSpcReduction="10000"/>
          </a:bodyPr>
          <a:lstStyle/>
          <a:p>
            <a:fld id="{5D3E8351-93BD-476F-9637-DD46B3DF4FBE}" type="slidenum">
              <a:rPr lang="en-US" smtClean="0"/>
              <a:pPr/>
              <a:t>2</a:t>
            </a:fld>
            <a:endParaRPr lang="en-US"/>
          </a:p>
        </p:txBody>
      </p:sp>
      <p:sp>
        <p:nvSpPr>
          <p:cNvPr id="3" name="TextBox 2"/>
          <p:cNvSpPr txBox="1"/>
          <p:nvPr/>
        </p:nvSpPr>
        <p:spPr>
          <a:xfrm>
            <a:off x="0" y="71414"/>
            <a:ext cx="9144000" cy="523220"/>
          </a:xfrm>
          <a:prstGeom prst="rect">
            <a:avLst/>
          </a:prstGeom>
          <a:noFill/>
        </p:spPr>
        <p:txBody>
          <a:bodyPr wrap="square" rtlCol="0">
            <a:spAutoFit/>
          </a:bodyPr>
          <a:lstStyle/>
          <a:p>
            <a:pPr marL="365125"/>
            <a:r>
              <a:rPr lang="id-ID" sz="2800" b="1" dirty="0" smtClean="0">
                <a:solidFill>
                  <a:srgbClr val="0070C0"/>
                </a:solidFill>
                <a:latin typeface="Arial Rounded MT Bold" pitchFamily="34" charset="0"/>
              </a:rPr>
              <a:t>Latar Belakang Pembentukan Petral</a:t>
            </a:r>
            <a:endParaRPr lang="id-ID" sz="2800" b="1" dirty="0">
              <a:solidFill>
                <a:srgbClr val="0070C0"/>
              </a:solidFill>
              <a:latin typeface="Arial Rounded MT Bold" pitchFamily="34" charset="0"/>
            </a:endParaRPr>
          </a:p>
        </p:txBody>
      </p:sp>
      <p:sp>
        <p:nvSpPr>
          <p:cNvPr id="4" name="TextBox 3"/>
          <p:cNvSpPr txBox="1"/>
          <p:nvPr/>
        </p:nvSpPr>
        <p:spPr>
          <a:xfrm>
            <a:off x="0" y="785794"/>
            <a:ext cx="9144000" cy="5647700"/>
          </a:xfrm>
          <a:prstGeom prst="rect">
            <a:avLst/>
          </a:prstGeom>
          <a:noFill/>
        </p:spPr>
        <p:txBody>
          <a:bodyPr wrap="square" rIns="540000" rtlCol="0">
            <a:spAutoFit/>
          </a:bodyPr>
          <a:lstStyle/>
          <a:p>
            <a:pPr marL="369888" algn="just">
              <a:spcBef>
                <a:spcPts val="600"/>
              </a:spcBef>
            </a:pPr>
            <a:r>
              <a:rPr lang="id-ID" sz="2800" b="1" dirty="0" smtClean="0">
                <a:solidFill>
                  <a:srgbClr val="002060"/>
                </a:solidFill>
                <a:latin typeface="Corbel" pitchFamily="34" charset="0"/>
              </a:rPr>
              <a:t>Pada awalnya Petral bernama </a:t>
            </a:r>
            <a:r>
              <a:rPr lang="en-CA" sz="2800" b="1" dirty="0" smtClean="0">
                <a:solidFill>
                  <a:srgbClr val="002060"/>
                </a:solidFill>
                <a:latin typeface="Corbel" pitchFamily="34" charset="0"/>
              </a:rPr>
              <a:t>Petra Group</a:t>
            </a:r>
          </a:p>
          <a:p>
            <a:pPr marL="717550" indent="-347663" algn="just">
              <a:lnSpc>
                <a:spcPct val="110000"/>
              </a:lnSpc>
              <a:spcBef>
                <a:spcPts val="600"/>
              </a:spcBef>
              <a:buFont typeface="Arial" pitchFamily="34" charset="0"/>
              <a:buChar char="•"/>
            </a:pPr>
            <a:r>
              <a:rPr lang="id-ID" sz="2000" dirty="0" smtClean="0">
                <a:latin typeface="Corbel" pitchFamily="34" charset="0"/>
              </a:rPr>
              <a:t>Didirikan pada 1969, oleh Pertamina dan “interest group” di AS, dengan dua anak perusahaan </a:t>
            </a:r>
            <a:r>
              <a:rPr lang="id-ID" dirty="0" smtClean="0">
                <a:solidFill>
                  <a:srgbClr val="C00000"/>
                </a:solidFill>
                <a:latin typeface="Corbel" pitchFamily="34" charset="0"/>
              </a:rPr>
              <a:t>Perta Oil Marketing Corporation </a:t>
            </a:r>
            <a:r>
              <a:rPr lang="id-ID" sz="2000" dirty="0" smtClean="0">
                <a:latin typeface="Corbel" pitchFamily="34" charset="0"/>
              </a:rPr>
              <a:t>Ltd. (perusahaan Bahama berkantor di Hong Kong</a:t>
            </a:r>
            <a:r>
              <a:rPr lang="id-ID" sz="1600" dirty="0" smtClean="0">
                <a:solidFill>
                  <a:srgbClr val="C00000"/>
                </a:solidFill>
                <a:latin typeface="Corbel" pitchFamily="34" charset="0"/>
              </a:rPr>
              <a:t>)</a:t>
            </a:r>
            <a:r>
              <a:rPr lang="id-ID" sz="2000" dirty="0" smtClean="0">
                <a:latin typeface="Corbel" pitchFamily="34" charset="0"/>
              </a:rPr>
              <a:t>, dan </a:t>
            </a:r>
            <a:r>
              <a:rPr lang="id-ID" dirty="0" smtClean="0">
                <a:solidFill>
                  <a:srgbClr val="C00000"/>
                </a:solidFill>
                <a:latin typeface="Corbel" pitchFamily="34" charset="0"/>
              </a:rPr>
              <a:t>Perta Oil Marketing Corp</a:t>
            </a:r>
            <a:r>
              <a:rPr lang="id-ID" sz="2000" dirty="0" smtClean="0">
                <a:latin typeface="Corbel" pitchFamily="34" charset="0"/>
              </a:rPr>
              <a:t>., (berbasis di California, AS). </a:t>
            </a:r>
          </a:p>
          <a:p>
            <a:pPr marL="717550" indent="-347663" algn="just">
              <a:lnSpc>
                <a:spcPct val="110000"/>
              </a:lnSpc>
              <a:spcBef>
                <a:spcPts val="600"/>
              </a:spcBef>
              <a:buFont typeface="Arial" pitchFamily="34" charset="0"/>
              <a:buChar char="•"/>
            </a:pPr>
            <a:r>
              <a:rPr lang="id-ID" sz="2000" dirty="0" smtClean="0">
                <a:latin typeface="Corbel" pitchFamily="34" charset="0"/>
              </a:rPr>
              <a:t>Pada 1978, POML yang berbasis di Bahama digantikan dengan perusahaan yang berbasis di Hong Kong.</a:t>
            </a:r>
          </a:p>
          <a:p>
            <a:pPr marL="717550" indent="-347663" algn="just">
              <a:lnSpc>
                <a:spcPct val="110000"/>
              </a:lnSpc>
              <a:spcBef>
                <a:spcPts val="600"/>
              </a:spcBef>
              <a:buFont typeface="Arial" pitchFamily="34" charset="0"/>
              <a:buChar char="•"/>
            </a:pPr>
            <a:r>
              <a:rPr lang="id-ID" sz="2000" dirty="0" smtClean="0">
                <a:latin typeface="Corbel" pitchFamily="34" charset="0"/>
              </a:rPr>
              <a:t>Pada 1992, Petra Group mendirikan anak perusahaan berbadan hukum dan berkedudukan di Singapura (</a:t>
            </a:r>
            <a:r>
              <a:rPr lang="id-ID" dirty="0" smtClean="0">
                <a:solidFill>
                  <a:srgbClr val="C00000"/>
                </a:solidFill>
                <a:latin typeface="Corbel" pitchFamily="34" charset="0"/>
              </a:rPr>
              <a:t>Pertamina Energy Services Pte Limited  </a:t>
            </a:r>
            <a:r>
              <a:rPr lang="id-ID" sz="2000" dirty="0" smtClean="0">
                <a:latin typeface="Corbel" pitchFamily="34" charset="0"/>
              </a:rPr>
              <a:t>- PES) pada tahun 1992 yang dibebani tugas melakukan perdagangan minyak mentah, produk minyak, dan petrokimia.</a:t>
            </a:r>
          </a:p>
          <a:p>
            <a:pPr marL="717550" indent="-347663" algn="just">
              <a:lnSpc>
                <a:spcPct val="110000"/>
              </a:lnSpc>
              <a:spcBef>
                <a:spcPts val="600"/>
              </a:spcBef>
              <a:buFont typeface="Arial" pitchFamily="34" charset="0"/>
              <a:buChar char="•"/>
            </a:pPr>
            <a:r>
              <a:rPr lang="id-ID" sz="2000" dirty="0" smtClean="0">
                <a:latin typeface="Corbel" pitchFamily="34" charset="0"/>
              </a:rPr>
              <a:t>Pada </a:t>
            </a:r>
            <a:r>
              <a:rPr lang="id-ID" sz="2000" dirty="0" err="1" smtClean="0">
                <a:latin typeface="Corbel" pitchFamily="34" charset="0"/>
              </a:rPr>
              <a:t>Sep</a:t>
            </a:r>
            <a:r>
              <a:rPr lang="en-US" sz="2000" dirty="0" smtClean="0">
                <a:latin typeface="Corbel" pitchFamily="34" charset="0"/>
              </a:rPr>
              <a:t> 19</a:t>
            </a:r>
            <a:r>
              <a:rPr lang="id-ID" sz="2000" dirty="0" smtClean="0">
                <a:latin typeface="Corbel" pitchFamily="34" charset="0"/>
              </a:rPr>
              <a:t>98, seluruh saham Perta Group diambil alih Pertamina.</a:t>
            </a:r>
            <a:endParaRPr lang="en-US" sz="2000" dirty="0" smtClean="0">
              <a:latin typeface="Corbel" pitchFamily="34" charset="0"/>
            </a:endParaRPr>
          </a:p>
          <a:p>
            <a:pPr marL="723900" lvl="1" indent="-368300" algn="just">
              <a:lnSpc>
                <a:spcPct val="110000"/>
              </a:lnSpc>
              <a:spcBef>
                <a:spcPts val="600"/>
              </a:spcBef>
              <a:buFont typeface="Arial" pitchFamily="34" charset="0"/>
              <a:buChar char="•"/>
            </a:pPr>
            <a:r>
              <a:rPr lang="id-ID" sz="2000" dirty="0" smtClean="0">
                <a:latin typeface="Corbel" pitchFamily="34" charset="0"/>
              </a:rPr>
              <a:t>Pada </a:t>
            </a:r>
            <a:r>
              <a:rPr lang="id-ID" sz="2000" dirty="0" err="1" smtClean="0">
                <a:latin typeface="Corbel" pitchFamily="34" charset="0"/>
              </a:rPr>
              <a:t>Mar</a:t>
            </a:r>
            <a:r>
              <a:rPr lang="en-US" sz="2000" dirty="0" smtClean="0">
                <a:latin typeface="Corbel" pitchFamily="34" charset="0"/>
              </a:rPr>
              <a:t>et 20</a:t>
            </a:r>
            <a:r>
              <a:rPr lang="id-ID" sz="2000" dirty="0" smtClean="0">
                <a:latin typeface="Corbel" pitchFamily="34" charset="0"/>
              </a:rPr>
              <a:t>01, Petra Group berubah nama menjadi </a:t>
            </a:r>
            <a:r>
              <a:rPr lang="id-ID" dirty="0" smtClean="0">
                <a:solidFill>
                  <a:srgbClr val="C00000"/>
                </a:solidFill>
                <a:latin typeface="Corbel" pitchFamily="34" charset="0"/>
              </a:rPr>
              <a:t>Pertamina Energy Trading Limited</a:t>
            </a:r>
            <a:r>
              <a:rPr lang="id-ID" sz="2000" dirty="0" smtClean="0">
                <a:latin typeface="Corbel" pitchFamily="34" charset="0"/>
              </a:rPr>
              <a:t> (PETRAL), berperan sebagai </a:t>
            </a:r>
            <a:r>
              <a:rPr lang="id-ID" sz="2000" i="1" dirty="0" smtClean="0">
                <a:latin typeface="Corbel" pitchFamily="34" charset="0"/>
              </a:rPr>
              <a:t>trading and marketing arm</a:t>
            </a:r>
            <a:r>
              <a:rPr lang="id-ID" sz="2000" dirty="0" smtClean="0">
                <a:latin typeface="Corbel" pitchFamily="34" charset="0"/>
              </a:rPr>
              <a:t> Pertamina di pasar internasional.</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85794"/>
            <a:ext cx="9144000" cy="3785652"/>
          </a:xfrm>
          <a:prstGeom prst="rect">
            <a:avLst/>
          </a:prstGeom>
          <a:noFill/>
        </p:spPr>
        <p:txBody>
          <a:bodyPr wrap="square" rIns="540000" rtlCol="0">
            <a:spAutoFit/>
          </a:bodyPr>
          <a:lstStyle/>
          <a:p>
            <a:pPr marL="369888" algn="just">
              <a:spcBef>
                <a:spcPts val="600"/>
              </a:spcBef>
            </a:pPr>
            <a:r>
              <a:rPr lang="id-ID" sz="2800" b="1" dirty="0" smtClean="0">
                <a:solidFill>
                  <a:srgbClr val="002060"/>
                </a:solidFill>
                <a:latin typeface="Corbel" pitchFamily="34" charset="0"/>
              </a:rPr>
              <a:t>Pembentukan dan operasional </a:t>
            </a:r>
            <a:r>
              <a:rPr lang="en-CA" sz="2800" b="1" dirty="0" smtClean="0">
                <a:solidFill>
                  <a:srgbClr val="002060"/>
                </a:solidFill>
                <a:latin typeface="Corbel" pitchFamily="34" charset="0"/>
              </a:rPr>
              <a:t>Petra Group</a:t>
            </a:r>
          </a:p>
          <a:p>
            <a:pPr marL="717550" indent="-347663" algn="just">
              <a:spcBef>
                <a:spcPts val="600"/>
              </a:spcBef>
              <a:buFont typeface="Arial" pitchFamily="34" charset="0"/>
              <a:buChar char="•"/>
            </a:pPr>
            <a:r>
              <a:rPr lang="id-ID" sz="2000" b="1" dirty="0" smtClean="0">
                <a:solidFill>
                  <a:srgbClr val="002060"/>
                </a:solidFill>
                <a:latin typeface="Corbel" pitchFamily="34" charset="0"/>
              </a:rPr>
              <a:t>Didedikasikan</a:t>
            </a:r>
            <a:r>
              <a:rPr lang="en-US" sz="2000" b="1" dirty="0" smtClean="0">
                <a:solidFill>
                  <a:srgbClr val="002060"/>
                </a:solidFill>
                <a:latin typeface="Corbel" pitchFamily="34" charset="0"/>
              </a:rPr>
              <a:t> </a:t>
            </a:r>
            <a:r>
              <a:rPr lang="id-ID" sz="2000" b="1" dirty="0" smtClean="0">
                <a:solidFill>
                  <a:srgbClr val="002060"/>
                </a:solidFill>
                <a:latin typeface="Corbel" pitchFamily="34" charset="0"/>
              </a:rPr>
              <a:t>untuk pemasaran minyak mentah</a:t>
            </a:r>
            <a:r>
              <a:rPr lang="en-US" sz="2000" b="1" dirty="0" smtClean="0">
                <a:solidFill>
                  <a:srgbClr val="002060"/>
                </a:solidFill>
                <a:latin typeface="Corbel" pitchFamily="34" charset="0"/>
              </a:rPr>
              <a:t> Indonesia:</a:t>
            </a:r>
          </a:p>
          <a:p>
            <a:pPr marL="717550" indent="6350" algn="just">
              <a:lnSpc>
                <a:spcPct val="110000"/>
              </a:lnSpc>
              <a:spcBef>
                <a:spcPts val="600"/>
              </a:spcBef>
            </a:pPr>
            <a:r>
              <a:rPr lang="en-US" sz="2000" dirty="0" err="1" smtClean="0">
                <a:latin typeface="Corbel" pitchFamily="34" charset="0"/>
                <a:ea typeface="Arial Unicode MS" pitchFamily="34" charset="-128"/>
                <a:cs typeface="Arial Unicode MS" pitchFamily="34" charset="-128"/>
              </a:rPr>
              <a:t>pada</a:t>
            </a:r>
            <a:r>
              <a:rPr lang="en-US" sz="2000" dirty="0" smtClean="0">
                <a:latin typeface="Corbel" pitchFamily="34" charset="0"/>
                <a:ea typeface="Arial Unicode MS" pitchFamily="34" charset="-128"/>
                <a:cs typeface="Arial Unicode MS" pitchFamily="34" charset="-128"/>
              </a:rPr>
              <a:t> </a:t>
            </a:r>
            <a:r>
              <a:rPr lang="en-US" sz="2000" dirty="0" err="1" smtClean="0">
                <a:latin typeface="Corbel" pitchFamily="34" charset="0"/>
                <a:ea typeface="Arial Unicode MS" pitchFamily="34" charset="-128"/>
                <a:cs typeface="Arial Unicode MS" pitchFamily="34" charset="-128"/>
              </a:rPr>
              <a:t>waktu</a:t>
            </a:r>
            <a:r>
              <a:rPr lang="en-US" sz="2000" dirty="0" smtClean="0">
                <a:latin typeface="Corbel" pitchFamily="34" charset="0"/>
                <a:ea typeface="Arial Unicode MS" pitchFamily="34" charset="-128"/>
                <a:cs typeface="Arial Unicode MS" pitchFamily="34" charset="-128"/>
              </a:rPr>
              <a:t> </a:t>
            </a:r>
            <a:r>
              <a:rPr lang="id-ID" sz="2000" dirty="0" smtClean="0">
                <a:latin typeface="Corbel" pitchFamily="34" charset="0"/>
                <a:ea typeface="Arial Unicode MS" pitchFamily="34" charset="-128"/>
                <a:cs typeface="Arial Unicode MS" pitchFamily="34" charset="-128"/>
              </a:rPr>
              <a:t>itu Indonesia merupakan net exporter minyak bumi</a:t>
            </a:r>
            <a:r>
              <a:rPr lang="en-US" sz="2000" dirty="0" smtClean="0">
                <a:latin typeface="Corbel" pitchFamily="34" charset="0"/>
                <a:ea typeface="Arial Unicode MS" pitchFamily="34" charset="-128"/>
                <a:cs typeface="Arial Unicode MS" pitchFamily="34" charset="-128"/>
              </a:rPr>
              <a:t>, </a:t>
            </a:r>
            <a:r>
              <a:rPr lang="id-ID" sz="2000" dirty="0" smtClean="0">
                <a:latin typeface="Corbel" pitchFamily="34" charset="0"/>
                <a:ea typeface="Arial Unicode MS" pitchFamily="34" charset="-128"/>
                <a:cs typeface="Arial Unicode MS" pitchFamily="34" charset="-128"/>
              </a:rPr>
              <a:t>masih menjadi anggota OPEC</a:t>
            </a:r>
            <a:r>
              <a:rPr lang="en-US" sz="2000" dirty="0" smtClean="0">
                <a:latin typeface="Corbel" pitchFamily="34" charset="0"/>
                <a:ea typeface="Arial Unicode MS" pitchFamily="34" charset="-128"/>
                <a:cs typeface="Arial Unicode MS" pitchFamily="34" charset="-128"/>
              </a:rPr>
              <a:t>, p</a:t>
            </a:r>
            <a:r>
              <a:rPr lang="id-ID" sz="2000" dirty="0" smtClean="0">
                <a:latin typeface="Corbel" pitchFamily="34" charset="0"/>
                <a:ea typeface="Arial Unicode MS" pitchFamily="34" charset="-128"/>
                <a:cs typeface="Arial Unicode MS" pitchFamily="34" charset="-128"/>
              </a:rPr>
              <a:t>eran </a:t>
            </a:r>
            <a:r>
              <a:rPr lang="en-US" sz="2000" dirty="0" err="1" smtClean="0">
                <a:latin typeface="Corbel" pitchFamily="34" charset="0"/>
                <a:ea typeface="Arial Unicode MS" pitchFamily="34" charset="-128"/>
                <a:cs typeface="Arial Unicode MS" pitchFamily="34" charset="-128"/>
              </a:rPr>
              <a:t>minyak</a:t>
            </a:r>
            <a:r>
              <a:rPr lang="id-ID" sz="2000" dirty="0" smtClean="0">
                <a:latin typeface="Corbel" pitchFamily="34" charset="0"/>
                <a:ea typeface="Arial Unicode MS" pitchFamily="34" charset="-128"/>
                <a:cs typeface="Arial Unicode MS" pitchFamily="34" charset="-128"/>
              </a:rPr>
              <a:t> sangat dominan baik sebagai sumber devisa</a:t>
            </a:r>
            <a:r>
              <a:rPr lang="en-US" sz="2000" dirty="0" smtClean="0">
                <a:latin typeface="Corbel" pitchFamily="34" charset="0"/>
                <a:ea typeface="Arial Unicode MS" pitchFamily="34" charset="-128"/>
                <a:cs typeface="Arial Unicode MS" pitchFamily="34" charset="-128"/>
              </a:rPr>
              <a:t> </a:t>
            </a:r>
            <a:r>
              <a:rPr lang="en-US" sz="2000" dirty="0" err="1" smtClean="0">
                <a:latin typeface="Corbel" pitchFamily="34" charset="0"/>
                <a:ea typeface="Arial Unicode MS" pitchFamily="34" charset="-128"/>
                <a:cs typeface="Arial Unicode MS" pitchFamily="34" charset="-128"/>
              </a:rPr>
              <a:t>maupun</a:t>
            </a:r>
            <a:r>
              <a:rPr lang="id-ID" sz="2000" dirty="0" smtClean="0">
                <a:latin typeface="Corbel" pitchFamily="34" charset="0"/>
                <a:ea typeface="Arial Unicode MS" pitchFamily="34" charset="-128"/>
                <a:cs typeface="Arial Unicode MS" pitchFamily="34" charset="-128"/>
              </a:rPr>
              <a:t> </a:t>
            </a:r>
            <a:r>
              <a:rPr lang="en-US" sz="2000" dirty="0" err="1" smtClean="0">
                <a:latin typeface="Corbel" pitchFamily="34" charset="0"/>
                <a:ea typeface="Arial Unicode MS" pitchFamily="34" charset="-128"/>
                <a:cs typeface="Arial Unicode MS" pitchFamily="34" charset="-128"/>
              </a:rPr>
              <a:t>dan</a:t>
            </a:r>
            <a:r>
              <a:rPr lang="en-US" sz="2000" dirty="0" smtClean="0">
                <a:latin typeface="Corbel" pitchFamily="34" charset="0"/>
                <a:ea typeface="Arial Unicode MS" pitchFamily="34" charset="-128"/>
                <a:cs typeface="Arial Unicode MS" pitchFamily="34" charset="-128"/>
              </a:rPr>
              <a:t> </a:t>
            </a:r>
            <a:r>
              <a:rPr lang="id-ID" sz="2000" dirty="0" smtClean="0">
                <a:latin typeface="Corbel" pitchFamily="34" charset="0"/>
                <a:ea typeface="Arial Unicode MS" pitchFamily="34" charset="-128"/>
                <a:cs typeface="Arial Unicode MS" pitchFamily="34" charset="-128"/>
              </a:rPr>
              <a:t>penerimaan negara dalam APBN</a:t>
            </a:r>
            <a:r>
              <a:rPr lang="en-US" sz="2000" dirty="0" smtClean="0">
                <a:latin typeface="Corbel" pitchFamily="34" charset="0"/>
                <a:ea typeface="Arial Unicode MS" pitchFamily="34" charset="-128"/>
                <a:cs typeface="Arial Unicode MS" pitchFamily="34" charset="-128"/>
              </a:rPr>
              <a:t>;</a:t>
            </a:r>
            <a:endParaRPr lang="id-ID" sz="2000" dirty="0" smtClean="0">
              <a:latin typeface="Corbel" pitchFamily="34" charset="0"/>
              <a:ea typeface="Arial Unicode MS" pitchFamily="34" charset="-128"/>
              <a:cs typeface="Arial Unicode MS" pitchFamily="34" charset="-128"/>
            </a:endParaRPr>
          </a:p>
          <a:p>
            <a:pPr marL="717550" indent="-347663">
              <a:spcBef>
                <a:spcPts val="600"/>
              </a:spcBef>
              <a:buFont typeface="Arial" pitchFamily="34" charset="0"/>
              <a:buChar char="•"/>
            </a:pPr>
            <a:r>
              <a:rPr lang="en-US" sz="2000" b="1" dirty="0" smtClean="0">
                <a:solidFill>
                  <a:srgbClr val="002060"/>
                </a:solidFill>
                <a:latin typeface="Corbel" pitchFamily="34" charset="0"/>
              </a:rPr>
              <a:t>M</a:t>
            </a:r>
            <a:r>
              <a:rPr lang="id-ID" sz="2000" b="1" dirty="0" smtClean="0">
                <a:solidFill>
                  <a:srgbClr val="002060"/>
                </a:solidFill>
                <a:latin typeface="Corbel" pitchFamily="34" charset="0"/>
              </a:rPr>
              <a:t>engakomodasikan</a:t>
            </a:r>
            <a:r>
              <a:rPr lang="en-US" sz="2000" b="1" dirty="0" smtClean="0">
                <a:solidFill>
                  <a:srgbClr val="002060"/>
                </a:solidFill>
                <a:latin typeface="Corbel" pitchFamily="34" charset="0"/>
              </a:rPr>
              <a:t> </a:t>
            </a:r>
            <a:r>
              <a:rPr lang="id-ID" sz="2000" b="1" dirty="0" smtClean="0">
                <a:solidFill>
                  <a:srgbClr val="002060"/>
                </a:solidFill>
                <a:latin typeface="Corbel" pitchFamily="34" charset="0"/>
              </a:rPr>
              <a:t>kepentingan elit penguasa Orde Baru untuk mendapatkan rente dari ekspor minyak bumi</a:t>
            </a:r>
            <a:r>
              <a:rPr lang="en-US" sz="2000" b="1" dirty="0" smtClean="0">
                <a:solidFill>
                  <a:srgbClr val="002060"/>
                </a:solidFill>
                <a:latin typeface="Corbel" pitchFamily="34" charset="0"/>
              </a:rPr>
              <a:t>:</a:t>
            </a:r>
          </a:p>
          <a:p>
            <a:pPr marL="717550" indent="6350" algn="just">
              <a:lnSpc>
                <a:spcPct val="110000"/>
              </a:lnSpc>
              <a:spcBef>
                <a:spcPts val="600"/>
              </a:spcBef>
            </a:pPr>
            <a:r>
              <a:rPr lang="id-ID" sz="2000" dirty="0" smtClean="0">
                <a:latin typeface="Corbel" pitchFamily="34" charset="0"/>
                <a:ea typeface="Arial Unicode MS" pitchFamily="34" charset="-128"/>
                <a:cs typeface="Arial Unicode MS" pitchFamily="34" charset="-128"/>
              </a:rPr>
              <a:t>Petra Group praktis hanya sebagai  “agen penjualan” minyak bumi </a:t>
            </a:r>
            <a:r>
              <a:rPr lang="en-US" sz="2000" dirty="0" smtClean="0">
                <a:latin typeface="Corbel" pitchFamily="34" charset="0"/>
                <a:ea typeface="Arial Unicode MS" pitchFamily="34" charset="-128"/>
                <a:cs typeface="Arial Unicode MS" pitchFamily="34" charset="-128"/>
              </a:rPr>
              <a:t>I</a:t>
            </a:r>
            <a:r>
              <a:rPr lang="id-ID" sz="2000" dirty="0" smtClean="0">
                <a:latin typeface="Corbel" pitchFamily="34" charset="0"/>
                <a:ea typeface="Arial Unicode MS" pitchFamily="34" charset="-128"/>
                <a:cs typeface="Arial Unicode MS" pitchFamily="34" charset="-128"/>
              </a:rPr>
              <a:t>ndonesia. Proses pemburuan rente terjadi</a:t>
            </a:r>
            <a:r>
              <a:rPr lang="en-US" sz="2000" dirty="0" smtClean="0">
                <a:latin typeface="Corbel" pitchFamily="34" charset="0"/>
                <a:ea typeface="Arial Unicode MS" pitchFamily="34" charset="-128"/>
                <a:cs typeface="Arial Unicode MS" pitchFamily="34" charset="-128"/>
              </a:rPr>
              <a:t> </a:t>
            </a:r>
            <a:r>
              <a:rPr lang="id-ID" sz="2000" dirty="0" smtClean="0">
                <a:latin typeface="Corbel" pitchFamily="34" charset="0"/>
                <a:ea typeface="Arial Unicode MS" pitchFamily="34" charset="-128"/>
                <a:cs typeface="Arial Unicode MS" pitchFamily="34" charset="-128"/>
              </a:rPr>
              <a:t>melalui keikutsertaan kroni penguasa dalam kepemilikan Petra Group.</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42852"/>
            <a:ext cx="9144000" cy="954107"/>
          </a:xfrm>
          <a:prstGeom prst="rect">
            <a:avLst/>
          </a:prstGeom>
          <a:noFill/>
        </p:spPr>
        <p:txBody>
          <a:bodyPr wrap="square" rIns="540000" rtlCol="0">
            <a:spAutoFit/>
          </a:bodyPr>
          <a:lstStyle/>
          <a:p>
            <a:pPr marL="369888">
              <a:spcBef>
                <a:spcPts val="600"/>
              </a:spcBef>
            </a:pPr>
            <a:r>
              <a:rPr lang="id-ID" sz="2800" b="1" dirty="0" smtClean="0">
                <a:solidFill>
                  <a:srgbClr val="002060"/>
                </a:solidFill>
                <a:latin typeface="Corbel" pitchFamily="34" charset="0"/>
              </a:rPr>
              <a:t>Saat ini</a:t>
            </a:r>
            <a:r>
              <a:rPr lang="en-US" sz="2800" b="1" dirty="0" smtClean="0">
                <a:solidFill>
                  <a:srgbClr val="002060"/>
                </a:solidFill>
                <a:latin typeface="Corbel" pitchFamily="34" charset="0"/>
              </a:rPr>
              <a:t> Indonesia </a:t>
            </a:r>
            <a:r>
              <a:rPr lang="id-ID" sz="2800" b="1" dirty="0" smtClean="0">
                <a:solidFill>
                  <a:srgbClr val="002060"/>
                </a:solidFill>
                <a:latin typeface="Corbel" pitchFamily="34" charset="0"/>
              </a:rPr>
              <a:t>masih mengekspor minyak mentah</a:t>
            </a:r>
            <a:r>
              <a:rPr lang="en-US" sz="2800" b="1" dirty="0" smtClean="0">
                <a:solidFill>
                  <a:srgbClr val="002060"/>
                </a:solidFill>
                <a:latin typeface="Corbel" pitchFamily="34" charset="0"/>
              </a:rPr>
              <a:t>,</a:t>
            </a:r>
            <a:r>
              <a:rPr lang="id-ID" sz="2800" b="1" dirty="0" smtClean="0">
                <a:solidFill>
                  <a:srgbClr val="002060"/>
                </a:solidFill>
                <a:latin typeface="Corbel" pitchFamily="34" charset="0"/>
              </a:rPr>
              <a:t> namun</a:t>
            </a:r>
            <a:r>
              <a:rPr lang="en-US" sz="2800" b="1" dirty="0" smtClean="0">
                <a:solidFill>
                  <a:srgbClr val="002060"/>
                </a:solidFill>
                <a:latin typeface="Corbel" pitchFamily="34" charset="0"/>
              </a:rPr>
              <a:t>:</a:t>
            </a:r>
            <a:endParaRPr lang="id-ID" sz="2800" b="1" dirty="0" smtClean="0">
              <a:solidFill>
                <a:srgbClr val="002060"/>
              </a:solidFill>
              <a:latin typeface="Corbel" pitchFamily="34" charset="0"/>
            </a:endParaRPr>
          </a:p>
        </p:txBody>
      </p:sp>
      <p:graphicFrame>
        <p:nvGraphicFramePr>
          <p:cNvPr id="3" name="Chart 2"/>
          <p:cNvGraphicFramePr/>
          <p:nvPr/>
        </p:nvGraphicFramePr>
        <p:xfrm>
          <a:off x="3786182" y="1643050"/>
          <a:ext cx="5143504" cy="4100522"/>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3643306" y="5786454"/>
            <a:ext cx="5214974" cy="9286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tab pos="1028700" algn="l"/>
                <a:tab pos="1143000" algn="l"/>
              </a:tabLst>
            </a:pPr>
            <a:r>
              <a:rPr kumimoji="0" lang="en-US" sz="900" b="0" i="0" u="none" strike="noStrike" cap="none" normalizeH="0" baseline="0" dirty="0" err="1" smtClean="0">
                <a:ln>
                  <a:noFill/>
                </a:ln>
                <a:solidFill>
                  <a:schemeClr val="tx1"/>
                </a:solidFill>
                <a:effectLst/>
                <a:latin typeface="Corbel" pitchFamily="34" charset="0"/>
                <a:ea typeface="Calibri" pitchFamily="34" charset="0"/>
                <a:cs typeface="Times New Roman" pitchFamily="18" charset="0"/>
              </a:rPr>
              <a:t>Sumber</a:t>
            </a:r>
            <a:r>
              <a:rPr kumimoji="0" lang="en-US"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a:t>
            </a:r>
            <a:r>
              <a:rPr kumimoji="0" lang="en-US" sz="900" b="0" i="1"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BP Statistical Review of World Energy, 2014</a:t>
            </a:r>
            <a:r>
              <a:rPr kumimoji="0" lang="en-US"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a:t>
            </a:r>
            <a:endParaRPr kumimoji="0" lang="en-US" sz="900" b="0" i="0" u="none" strike="noStrike" cap="none" normalizeH="0" baseline="0" dirty="0" smtClean="0">
              <a:ln>
                <a:noFill/>
              </a:ln>
              <a:solidFill>
                <a:schemeClr val="tx1"/>
              </a:solidFill>
              <a:effectLst/>
              <a:latin typeface="Corbel" pitchFamily="34" charset="0"/>
              <a:cs typeface="Arial" pitchFamily="34" charset="0"/>
            </a:endParaRPr>
          </a:p>
          <a:p>
            <a:pPr marL="627063" marR="0" lvl="0" indent="-627063" algn="l" defTabSz="914400" rtl="0" eaLnBrk="0" fontAlgn="base" latinLnBrk="0" hangingPunct="0">
              <a:lnSpc>
                <a:spcPct val="100000"/>
              </a:lnSpc>
              <a:spcBef>
                <a:spcPct val="0"/>
              </a:spcBef>
              <a:spcAft>
                <a:spcPct val="0"/>
              </a:spcAft>
              <a:buClrTx/>
              <a:buSzTx/>
              <a:buFontTx/>
              <a:buNone/>
              <a:tabLst>
                <a:tab pos="531813" algn="l"/>
                <a:tab pos="627063" algn="l"/>
              </a:tabLst>
            </a:pP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Catatan: 	1.	Meliputi minyak mentah, </a:t>
            </a:r>
            <a:r>
              <a:rPr kumimoji="0" lang="id-ID" sz="900" b="0" i="1"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tight oil</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a:t>
            </a:r>
            <a:r>
              <a:rPr kumimoji="0" lang="id-ID" sz="900" b="0" i="1"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oil sands</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dan </a:t>
            </a:r>
            <a:r>
              <a:rPr kumimoji="0" lang="id-ID" sz="900" b="0" i="1"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natural gas liquid</a:t>
            </a:r>
            <a:r>
              <a:rPr kumimoji="0" lang="en-US" sz="900" b="0" i="1"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s</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a:t>
            </a:r>
            <a:r>
              <a:rPr kumimoji="0" lang="en-US"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NGLs</a:t>
            </a:r>
            <a:r>
              <a:rPr kumimoji="0" lang="en-US"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tidak termasuk bahan bakar dari sumber lain seperti biomasa, batubara, gas dan turunannya.</a:t>
            </a:r>
          </a:p>
          <a:p>
            <a:pPr marL="627063" marR="0" lvl="0" indent="-627063" algn="l" defTabSz="914400" rtl="0" eaLnBrk="0" fontAlgn="base" latinLnBrk="0" hangingPunct="0">
              <a:lnSpc>
                <a:spcPct val="100000"/>
              </a:lnSpc>
              <a:spcBef>
                <a:spcPct val="0"/>
              </a:spcBef>
              <a:spcAft>
                <a:spcPct val="0"/>
              </a:spcAft>
              <a:buClrTx/>
              <a:buSzTx/>
              <a:buFontTx/>
              <a:buNone/>
              <a:tabLst>
                <a:tab pos="531813" algn="l"/>
                <a:tab pos="627063" algn="l"/>
              </a:tabLst>
            </a:pPr>
            <a:r>
              <a:rPr kumimoji="0" lang="en-US"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	</a:t>
            </a:r>
            <a:r>
              <a:rPr kumimoji="0" lang="id-ID" sz="900" b="0" i="0" u="none" strike="noStrike" cap="none" normalizeH="0" baseline="0" dirty="0" smtClean="0">
                <a:ln>
                  <a:noFill/>
                </a:ln>
                <a:solidFill>
                  <a:schemeClr val="tx1"/>
                </a:solidFill>
                <a:effectLst/>
                <a:latin typeface="Corbel" pitchFamily="34" charset="0"/>
                <a:ea typeface="Calibri" pitchFamily="34" charset="0"/>
                <a:cs typeface="Times New Roman" pitchFamily="18" charset="0"/>
              </a:rPr>
              <a:t>2	Permintaan domestik termasuk untuk bunker untuk konsumsi pesawat udara, kapal laut, dan kebutuhan pengilangan BBM. Konsumsi juga termasuk bahan bakar nabati, turunan batubara dan gas alam.</a:t>
            </a:r>
            <a:r>
              <a:rPr kumimoji="0" lang="en-US" sz="900" b="0" i="0" u="none" strike="noStrike" cap="none" normalizeH="0" baseline="0" dirty="0" smtClean="0">
                <a:ln>
                  <a:noFill/>
                </a:ln>
                <a:solidFill>
                  <a:schemeClr val="tx1"/>
                </a:solidFill>
                <a:effectLst/>
                <a:latin typeface="Corbel" pitchFamily="34" charset="0"/>
                <a:cs typeface="Arial" pitchFamily="34" charset="0"/>
              </a:rPr>
              <a:t> </a:t>
            </a:r>
          </a:p>
        </p:txBody>
      </p:sp>
      <p:sp>
        <p:nvSpPr>
          <p:cNvPr id="5" name="TextBox 4"/>
          <p:cNvSpPr txBox="1"/>
          <p:nvPr/>
        </p:nvSpPr>
        <p:spPr>
          <a:xfrm>
            <a:off x="0" y="1142984"/>
            <a:ext cx="3929058" cy="2631490"/>
          </a:xfrm>
          <a:prstGeom prst="rect">
            <a:avLst/>
          </a:prstGeom>
          <a:noFill/>
        </p:spPr>
        <p:txBody>
          <a:bodyPr wrap="square" rIns="360000" rtlCol="0">
            <a:spAutoFit/>
          </a:bodyPr>
          <a:lstStyle/>
          <a:p>
            <a:pPr marL="717550" indent="-347663" fontAlgn="base">
              <a:spcBef>
                <a:spcPts val="600"/>
              </a:spcBef>
              <a:buSzPct val="125000"/>
              <a:buFont typeface="Arial" pitchFamily="34" charset="0"/>
              <a:buChar char="•"/>
            </a:pPr>
            <a:r>
              <a:rPr lang="id-ID" sz="2000" b="1" dirty="0" smtClean="0">
                <a:solidFill>
                  <a:srgbClr val="002060"/>
                </a:solidFill>
                <a:latin typeface="Corbel" pitchFamily="34" charset="0"/>
              </a:rPr>
              <a:t>produksi minyak terus menurun sementara konsumsi meningkat tajam;  </a:t>
            </a:r>
          </a:p>
          <a:p>
            <a:pPr marL="717550" indent="-347663" fontAlgn="base">
              <a:spcBef>
                <a:spcPts val="600"/>
              </a:spcBef>
              <a:buSzPct val="125000"/>
              <a:buFont typeface="Arial" pitchFamily="34" charset="0"/>
              <a:buChar char="•"/>
            </a:pPr>
            <a:r>
              <a:rPr lang="id-ID" sz="2000" b="1" dirty="0" smtClean="0">
                <a:solidFill>
                  <a:srgbClr val="002060"/>
                </a:solidFill>
                <a:latin typeface="Corbel" pitchFamily="34" charset="0"/>
              </a:rPr>
              <a:t>produksi minyak mentah dan BBM semakin tidak dapat memenuhi kebutuhan sendiri.</a:t>
            </a:r>
          </a:p>
        </p:txBody>
      </p:sp>
      <p:sp>
        <p:nvSpPr>
          <p:cNvPr id="7" name="TextBox 6"/>
          <p:cNvSpPr txBox="1"/>
          <p:nvPr/>
        </p:nvSpPr>
        <p:spPr>
          <a:xfrm>
            <a:off x="3786182" y="873609"/>
            <a:ext cx="5072098" cy="769441"/>
          </a:xfrm>
          <a:prstGeom prst="rect">
            <a:avLst/>
          </a:prstGeom>
          <a:noFill/>
        </p:spPr>
        <p:txBody>
          <a:bodyPr wrap="square" lIns="0" rIns="360000" rtlCol="0">
            <a:spAutoFit/>
          </a:bodyPr>
          <a:lstStyle/>
          <a:p>
            <a:pPr fontAlgn="base">
              <a:spcBef>
                <a:spcPts val="600"/>
              </a:spcBef>
              <a:buSzPct val="125000"/>
            </a:pPr>
            <a:r>
              <a:rPr lang="id-ID" sz="1600" b="1" dirty="0" smtClean="0">
                <a:solidFill>
                  <a:srgbClr val="000066"/>
                </a:solidFill>
                <a:latin typeface="Corbel" pitchFamily="34" charset="0"/>
              </a:rPr>
              <a:t>Perkembangan produksi dan konsumsi minyak mentah dan produk minyak</a:t>
            </a:r>
          </a:p>
          <a:p>
            <a:pPr fontAlgn="base">
              <a:buSzPct val="125000"/>
            </a:pPr>
            <a:r>
              <a:rPr lang="id-ID" sz="1200" b="1" i="1" dirty="0" smtClean="0">
                <a:solidFill>
                  <a:srgbClr val="000066"/>
                </a:solidFill>
                <a:latin typeface="Corbel" pitchFamily="34" charset="0"/>
              </a:rPr>
              <a:t>Ribu barel per hari</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2" name="Chart 1"/>
          <p:cNvGraphicFramePr/>
          <p:nvPr/>
        </p:nvGraphicFramePr>
        <p:xfrm>
          <a:off x="4143372" y="2143116"/>
          <a:ext cx="4572000" cy="3643338"/>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4143372" y="1214422"/>
            <a:ext cx="4572032" cy="769441"/>
          </a:xfrm>
          <a:prstGeom prst="rect">
            <a:avLst/>
          </a:prstGeom>
          <a:noFill/>
        </p:spPr>
        <p:txBody>
          <a:bodyPr wrap="square" lIns="0" rIns="360000" rtlCol="0">
            <a:spAutoFit/>
          </a:bodyPr>
          <a:lstStyle/>
          <a:p>
            <a:pPr fontAlgn="base">
              <a:spcBef>
                <a:spcPts val="600"/>
              </a:spcBef>
              <a:buSzPct val="125000"/>
            </a:pPr>
            <a:r>
              <a:rPr lang="id-ID" sz="1600" b="1" dirty="0" smtClean="0">
                <a:solidFill>
                  <a:srgbClr val="000066"/>
                </a:solidFill>
                <a:latin typeface="Corbel" pitchFamily="34" charset="0"/>
              </a:rPr>
              <a:t>Transaksi perdagangan minyak mentah dan produk minyak</a:t>
            </a:r>
            <a:endParaRPr lang="en-US" sz="1600" b="1" dirty="0" smtClean="0">
              <a:solidFill>
                <a:srgbClr val="000066"/>
              </a:solidFill>
              <a:latin typeface="Corbel" pitchFamily="34" charset="0"/>
            </a:endParaRPr>
          </a:p>
          <a:p>
            <a:pPr fontAlgn="base">
              <a:buSzPct val="125000"/>
            </a:pPr>
            <a:r>
              <a:rPr lang="id-ID" sz="1200" b="1" i="1" dirty="0" smtClean="0">
                <a:solidFill>
                  <a:srgbClr val="000066"/>
                </a:solidFill>
                <a:latin typeface="Corbel" pitchFamily="34" charset="0"/>
              </a:rPr>
              <a:t>US$ miliar</a:t>
            </a:r>
          </a:p>
        </p:txBody>
      </p:sp>
      <p:sp>
        <p:nvSpPr>
          <p:cNvPr id="4" name="Rectangle 1"/>
          <p:cNvSpPr>
            <a:spLocks noChangeArrowheads="1"/>
          </p:cNvSpPr>
          <p:nvPr/>
        </p:nvSpPr>
        <p:spPr bwMode="auto">
          <a:xfrm>
            <a:off x="4143372" y="5857892"/>
            <a:ext cx="4714908" cy="7143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p>
            <a:pPr marL="627063" lvl="0" indent="-627063" fontAlgn="base">
              <a:spcBef>
                <a:spcPct val="0"/>
              </a:spcBef>
              <a:spcAft>
                <a:spcPct val="0"/>
              </a:spcAft>
              <a:tabLst>
                <a:tab pos="627063" algn="l"/>
                <a:tab pos="723900" algn="l"/>
              </a:tabLst>
            </a:pPr>
            <a:r>
              <a:rPr lang="en-US" sz="900" dirty="0" err="1" smtClean="0">
                <a:latin typeface="Corbel" pitchFamily="34" charset="0"/>
                <a:ea typeface="Calibri" pitchFamily="34" charset="0"/>
                <a:cs typeface="Times New Roman" pitchFamily="18" charset="0"/>
              </a:rPr>
              <a:t>Sumber</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Badan</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Pusat</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Statistik</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Statistik</a:t>
            </a:r>
            <a:r>
              <a:rPr lang="en-US" sz="900" dirty="0" smtClean="0">
                <a:latin typeface="Corbel" pitchFamily="34" charset="0"/>
                <a:ea typeface="Calibri" pitchFamily="34" charset="0"/>
                <a:cs typeface="Times New Roman" pitchFamily="18" charset="0"/>
              </a:rPr>
              <a:t> Indonesia, </a:t>
            </a:r>
            <a:r>
              <a:rPr lang="en-US" sz="900" dirty="0" err="1" smtClean="0">
                <a:latin typeface="Corbel" pitchFamily="34" charset="0"/>
                <a:ea typeface="Calibri" pitchFamily="34" charset="0"/>
                <a:cs typeface="Times New Roman" pitchFamily="18" charset="0"/>
              </a:rPr>
              <a:t>berbagai</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edisi</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dan</a:t>
            </a:r>
            <a:r>
              <a:rPr lang="en-US" sz="900" dirty="0" smtClean="0">
                <a:latin typeface="Corbel" pitchFamily="34" charset="0"/>
                <a:ea typeface="Calibri" pitchFamily="34" charset="0"/>
                <a:cs typeface="Times New Roman" pitchFamily="18" charset="0"/>
              </a:rPr>
              <a:t> UN </a:t>
            </a:r>
            <a:r>
              <a:rPr lang="en-US" sz="900" dirty="0" err="1" smtClean="0">
                <a:latin typeface="Corbel" pitchFamily="34" charset="0"/>
                <a:ea typeface="Calibri" pitchFamily="34" charset="0"/>
                <a:cs typeface="Times New Roman" pitchFamily="18" charset="0"/>
              </a:rPr>
              <a:t>Commtrade</a:t>
            </a:r>
            <a:r>
              <a:rPr lang="en-US" sz="900" dirty="0" smtClean="0">
                <a:latin typeface="Corbel" pitchFamily="34" charset="0"/>
                <a:ea typeface="Calibri" pitchFamily="34" charset="0"/>
                <a:cs typeface="Times New Roman" pitchFamily="18" charset="0"/>
              </a:rPr>
              <a:t> </a:t>
            </a:r>
            <a:r>
              <a:rPr lang="en-US" sz="900" dirty="0" err="1" smtClean="0">
                <a:latin typeface="Corbel" pitchFamily="34" charset="0"/>
                <a:ea typeface="Calibri" pitchFamily="34" charset="0"/>
                <a:cs typeface="Times New Roman" pitchFamily="18" charset="0"/>
              </a:rPr>
              <a:t>untuk</a:t>
            </a:r>
            <a:r>
              <a:rPr lang="en-US" sz="900" dirty="0" smtClean="0">
                <a:latin typeface="Corbel" pitchFamily="34" charset="0"/>
                <a:ea typeface="Calibri" pitchFamily="34" charset="0"/>
                <a:cs typeface="Times New Roman" pitchFamily="18" charset="0"/>
              </a:rPr>
              <a:t> data </a:t>
            </a:r>
            <a:r>
              <a:rPr lang="en-US" sz="900" dirty="0" err="1" smtClean="0">
                <a:latin typeface="Corbel" pitchFamily="34" charset="0"/>
                <a:ea typeface="Calibri" pitchFamily="34" charset="0"/>
                <a:cs typeface="Times New Roman" pitchFamily="18" charset="0"/>
              </a:rPr>
              <a:t>sebelum</a:t>
            </a:r>
            <a:r>
              <a:rPr lang="en-US" sz="900" dirty="0" smtClean="0">
                <a:latin typeface="Corbel" pitchFamily="34" charset="0"/>
                <a:ea typeface="Calibri" pitchFamily="34" charset="0"/>
                <a:cs typeface="Times New Roman" pitchFamily="18" charset="0"/>
              </a:rPr>
              <a:t> 1997.</a:t>
            </a:r>
            <a:endParaRPr kumimoji="0" lang="en-US" sz="900" b="0" i="0" u="none" strike="noStrike" cap="none" normalizeH="0" baseline="0" dirty="0" smtClean="0">
              <a:ln>
                <a:noFill/>
              </a:ln>
              <a:solidFill>
                <a:schemeClr val="tx1"/>
              </a:solidFill>
              <a:effectLst/>
              <a:latin typeface="Corbel" pitchFamily="34" charset="0"/>
              <a:cs typeface="Arial" pitchFamily="34" charset="0"/>
            </a:endParaRPr>
          </a:p>
          <a:p>
            <a:pPr marL="627063" lvl="0" indent="-627063" eaLnBrk="0" fontAlgn="base" hangingPunct="0">
              <a:spcBef>
                <a:spcPct val="0"/>
              </a:spcBef>
              <a:spcAft>
                <a:spcPct val="0"/>
              </a:spcAft>
              <a:tabLst>
                <a:tab pos="531813" algn="l"/>
                <a:tab pos="627063" algn="l"/>
              </a:tabLst>
            </a:pPr>
            <a:r>
              <a:rPr lang="id-ID" sz="900" dirty="0" smtClean="0">
                <a:latin typeface="Corbel" pitchFamily="34" charset="0"/>
                <a:ea typeface="Calibri" pitchFamily="34" charset="0"/>
                <a:cs typeface="Times New Roman" pitchFamily="18" charset="0"/>
              </a:rPr>
              <a:t>Catatan: 	1.	Data 2015 adalah proyeksi (asumsi subsidi Rp 500/liter, ICP US$75 per barrel, pertumbuhan populasi kendaraan bermotor, 5%).</a:t>
            </a:r>
            <a:endParaRPr lang="en-US" sz="900" dirty="0" smtClean="0">
              <a:latin typeface="Corbel" pitchFamily="34" charset="0"/>
              <a:ea typeface="Calibri" pitchFamily="34" charset="0"/>
              <a:cs typeface="Times New Roman" pitchFamily="18" charset="0"/>
            </a:endParaRPr>
          </a:p>
        </p:txBody>
      </p:sp>
      <p:sp>
        <p:nvSpPr>
          <p:cNvPr id="5" name="TextBox 4"/>
          <p:cNvSpPr txBox="1"/>
          <p:nvPr/>
        </p:nvSpPr>
        <p:spPr>
          <a:xfrm>
            <a:off x="0" y="285728"/>
            <a:ext cx="9144000" cy="523220"/>
          </a:xfrm>
          <a:prstGeom prst="rect">
            <a:avLst/>
          </a:prstGeom>
          <a:noFill/>
        </p:spPr>
        <p:txBody>
          <a:bodyPr wrap="square" rIns="360000" rtlCol="0">
            <a:spAutoFit/>
          </a:bodyPr>
          <a:lstStyle/>
          <a:p>
            <a:pPr marL="355600" fontAlgn="base">
              <a:spcBef>
                <a:spcPts val="600"/>
              </a:spcBef>
              <a:buSzPct val="125000"/>
            </a:pPr>
            <a:r>
              <a:rPr lang="en-US" sz="2800" b="1" dirty="0" err="1" smtClean="0">
                <a:solidFill>
                  <a:srgbClr val="002060"/>
                </a:solidFill>
                <a:latin typeface="Corbel" pitchFamily="34" charset="0"/>
              </a:rPr>
              <a:t>Defisit</a:t>
            </a:r>
            <a:r>
              <a:rPr lang="en-US" sz="2800" b="1" dirty="0" smtClean="0">
                <a:solidFill>
                  <a:srgbClr val="002060"/>
                </a:solidFill>
                <a:latin typeface="Corbel" pitchFamily="34" charset="0"/>
              </a:rPr>
              <a:t> n</a:t>
            </a:r>
            <a:r>
              <a:rPr lang="id-ID" sz="2800" b="1" dirty="0" smtClean="0">
                <a:solidFill>
                  <a:srgbClr val="002060"/>
                </a:solidFill>
                <a:latin typeface="Corbel" pitchFamily="34" charset="0"/>
              </a:rPr>
              <a:t>eraca perdagangan minyak terjadi sejak 2003</a:t>
            </a:r>
          </a:p>
        </p:txBody>
      </p:sp>
      <p:sp>
        <p:nvSpPr>
          <p:cNvPr id="6" name="TextBox 5"/>
          <p:cNvSpPr txBox="1"/>
          <p:nvPr/>
        </p:nvSpPr>
        <p:spPr>
          <a:xfrm>
            <a:off x="0" y="1142984"/>
            <a:ext cx="4143372" cy="4555093"/>
          </a:xfrm>
          <a:prstGeom prst="rect">
            <a:avLst/>
          </a:prstGeom>
          <a:noFill/>
        </p:spPr>
        <p:txBody>
          <a:bodyPr wrap="square" rIns="360000" rtlCol="0">
            <a:spAutoFit/>
          </a:bodyPr>
          <a:lstStyle/>
          <a:p>
            <a:pPr marL="717550" indent="-347663" fontAlgn="base">
              <a:spcBef>
                <a:spcPts val="600"/>
              </a:spcBef>
              <a:buSzPct val="125000"/>
              <a:buFont typeface="Arial" pitchFamily="34" charset="0"/>
              <a:buChar char="•"/>
            </a:pPr>
            <a:r>
              <a:rPr lang="id-ID" sz="2000" b="1" dirty="0" smtClean="0">
                <a:solidFill>
                  <a:srgbClr val="002060"/>
                </a:solidFill>
                <a:latin typeface="Corbel" pitchFamily="34" charset="0"/>
              </a:rPr>
              <a:t>Sebelum 2003, defisit neraca perdagangan BBM masih dapat ditutupi oleh surplus perdagangan minyak mentah.</a:t>
            </a:r>
          </a:p>
          <a:p>
            <a:pPr marL="717550" indent="-347663" fontAlgn="base">
              <a:spcBef>
                <a:spcPts val="600"/>
              </a:spcBef>
              <a:buSzPct val="125000"/>
              <a:buFont typeface="Arial" pitchFamily="34" charset="0"/>
              <a:buChar char="•"/>
            </a:pPr>
            <a:r>
              <a:rPr lang="id-ID" sz="2000" b="1" dirty="0" smtClean="0">
                <a:solidFill>
                  <a:srgbClr val="002060"/>
                </a:solidFill>
                <a:latin typeface="Corbel" pitchFamily="34" charset="0"/>
              </a:rPr>
              <a:t>Sejak 2003, defisit BBM tidak lagi dapat ditutupi oleh surplus minyak mentah.</a:t>
            </a:r>
          </a:p>
          <a:p>
            <a:pPr marL="717550" indent="-347663" fontAlgn="base">
              <a:spcBef>
                <a:spcPts val="600"/>
              </a:spcBef>
              <a:buSzPct val="125000"/>
              <a:buFont typeface="Arial" pitchFamily="34" charset="0"/>
              <a:buChar char="•"/>
            </a:pPr>
            <a:r>
              <a:rPr lang="id-ID" sz="2000" b="1" dirty="0" smtClean="0">
                <a:solidFill>
                  <a:srgbClr val="002060"/>
                </a:solidFill>
                <a:latin typeface="Corbel" pitchFamily="34" charset="0"/>
              </a:rPr>
              <a:t>Bahkan, sejak 2013, transaksi perdagangan minyak mentah mulai mengalami defisit .</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1414"/>
            <a:ext cx="9144000" cy="523220"/>
          </a:xfrm>
          <a:prstGeom prst="rect">
            <a:avLst/>
          </a:prstGeom>
          <a:noFill/>
        </p:spPr>
        <p:txBody>
          <a:bodyPr wrap="square" rtlCol="0">
            <a:spAutoFit/>
          </a:bodyPr>
          <a:lstStyle/>
          <a:p>
            <a:pPr marL="365125"/>
            <a:r>
              <a:rPr lang="id-ID" sz="2800" b="1" dirty="0" smtClean="0">
                <a:solidFill>
                  <a:srgbClr val="0070C0"/>
                </a:solidFill>
                <a:latin typeface="Arial Rounded MT Bold" pitchFamily="34" charset="0"/>
              </a:rPr>
              <a:t>Operasional Petral Dewasa Ini</a:t>
            </a:r>
            <a:endParaRPr lang="id-ID" sz="2800" b="1" dirty="0">
              <a:solidFill>
                <a:srgbClr val="0070C0"/>
              </a:solidFill>
              <a:latin typeface="Arial Rounded MT Bold" pitchFamily="34" charset="0"/>
            </a:endParaRPr>
          </a:p>
        </p:txBody>
      </p:sp>
      <p:sp>
        <p:nvSpPr>
          <p:cNvPr id="3" name="Slide Number Placeholder 2"/>
          <p:cNvSpPr>
            <a:spLocks noGrp="1"/>
          </p:cNvSpPr>
          <p:nvPr>
            <p:ph type="sldNum" sz="quarter" idx="12"/>
          </p:nvPr>
        </p:nvSpPr>
        <p:spPr/>
        <p:txBody>
          <a:bodyPr/>
          <a:lstStyle/>
          <a:p>
            <a:fld id="{5D3E8351-93BD-476F-9637-DD46B3DF4FBE}" type="slidenum">
              <a:rPr lang="en-US" smtClean="0"/>
              <a:pPr/>
              <a:t>6</a:t>
            </a:fld>
            <a:endParaRPr lang="en-US"/>
          </a:p>
        </p:txBody>
      </p:sp>
      <p:sp>
        <p:nvSpPr>
          <p:cNvPr id="4" name="TextBox 3"/>
          <p:cNvSpPr txBox="1"/>
          <p:nvPr/>
        </p:nvSpPr>
        <p:spPr>
          <a:xfrm>
            <a:off x="0" y="785794"/>
            <a:ext cx="9144000" cy="5481501"/>
          </a:xfrm>
          <a:prstGeom prst="rect">
            <a:avLst/>
          </a:prstGeom>
          <a:noFill/>
        </p:spPr>
        <p:txBody>
          <a:bodyPr wrap="square" rIns="540000" rtlCol="0">
            <a:spAutoFit/>
          </a:bodyPr>
          <a:lstStyle/>
          <a:p>
            <a:pPr marL="369888">
              <a:spcBef>
                <a:spcPts val="600"/>
              </a:spcBef>
            </a:pPr>
            <a:r>
              <a:rPr lang="id-ID" sz="2400" b="1" dirty="0" smtClean="0">
                <a:solidFill>
                  <a:srgbClr val="002060"/>
                </a:solidFill>
                <a:latin typeface="Corbel" pitchFamily="34" charset="0"/>
              </a:rPr>
              <a:t>Peran Petra Group (Petral) tak berubah walaupun status Indonesia berubah dari net eksportir menjadi net importir.</a:t>
            </a:r>
          </a:p>
          <a:p>
            <a:pPr marL="827087" indent="-457200" algn="just">
              <a:lnSpc>
                <a:spcPct val="110000"/>
              </a:lnSpc>
              <a:spcBef>
                <a:spcPts val="600"/>
              </a:spcBef>
              <a:buAutoNum type="arabicParenBoth"/>
            </a:pPr>
            <a:r>
              <a:rPr lang="id-ID" dirty="0" smtClean="0">
                <a:latin typeface="Corbel" pitchFamily="34" charset="0"/>
              </a:rPr>
              <a:t>Petral tetap hanya sebagai trading arms dengan tambahan fungsi sebagai “agen pengadaan” minyak bumi dan BBM. </a:t>
            </a:r>
          </a:p>
          <a:p>
            <a:pPr marL="827087" indent="-457200" algn="just">
              <a:lnSpc>
                <a:spcPct val="110000"/>
              </a:lnSpc>
              <a:spcBef>
                <a:spcPts val="600"/>
              </a:spcBef>
              <a:buAutoNum type="arabicParenBoth"/>
            </a:pPr>
            <a:r>
              <a:rPr lang="id-ID" dirty="0" smtClean="0">
                <a:latin typeface="Corbel" pitchFamily="34" charset="0"/>
              </a:rPr>
              <a:t>Petral satu-satunya pihak yang ditunjuk sebagai penjual dan pembeli minyak mentah dan BBM</a:t>
            </a:r>
            <a:r>
              <a:rPr lang="en-US" dirty="0" smtClean="0">
                <a:latin typeface="Corbel" pitchFamily="34" charset="0"/>
              </a:rPr>
              <a:t>, </a:t>
            </a:r>
            <a:r>
              <a:rPr lang="id-ID" dirty="0" smtClean="0">
                <a:latin typeface="Corbel" pitchFamily="34" charset="0"/>
              </a:rPr>
              <a:t>volume usaha Petral semakin membesar</a:t>
            </a:r>
            <a:r>
              <a:rPr lang="en-US" dirty="0" smtClean="0">
                <a:latin typeface="Corbel" pitchFamily="34" charset="0"/>
              </a:rPr>
              <a:t> </a:t>
            </a:r>
            <a:r>
              <a:rPr lang="id-ID" dirty="0" smtClean="0">
                <a:latin typeface="Corbel" pitchFamily="34" charset="0"/>
              </a:rPr>
              <a:t>sejalan dengan meningkatnya impor</a:t>
            </a:r>
            <a:r>
              <a:rPr lang="en-US" dirty="0" smtClean="0">
                <a:latin typeface="Corbel" pitchFamily="34" charset="0"/>
              </a:rPr>
              <a:t>.</a:t>
            </a:r>
          </a:p>
          <a:p>
            <a:pPr marL="827087" indent="-457200" algn="just">
              <a:lnSpc>
                <a:spcPct val="110000"/>
              </a:lnSpc>
              <a:spcBef>
                <a:spcPts val="600"/>
              </a:spcBef>
              <a:buAutoNum type="arabicParenBoth"/>
            </a:pPr>
            <a:r>
              <a:rPr lang="id-ID" dirty="0" smtClean="0">
                <a:latin typeface="Corbel" pitchFamily="34" charset="0"/>
              </a:rPr>
              <a:t>Petral hanya “administrator tender”</a:t>
            </a:r>
            <a:r>
              <a:rPr lang="en-US" dirty="0" smtClean="0">
                <a:latin typeface="Corbel" pitchFamily="34" charset="0"/>
              </a:rPr>
              <a:t> </a:t>
            </a:r>
            <a:r>
              <a:rPr lang="en-US" dirty="0" err="1" smtClean="0">
                <a:latin typeface="Corbel" pitchFamily="34" charset="0"/>
              </a:rPr>
              <a:t>bukan</a:t>
            </a:r>
            <a:r>
              <a:rPr lang="en-US" dirty="0" smtClean="0">
                <a:latin typeface="Corbel" pitchFamily="34" charset="0"/>
              </a:rPr>
              <a:t> </a:t>
            </a:r>
            <a:r>
              <a:rPr lang="id-ID" i="1" dirty="0" smtClean="0">
                <a:latin typeface="Corbel" pitchFamily="34" charset="0"/>
              </a:rPr>
              <a:t>trading company</a:t>
            </a:r>
            <a:r>
              <a:rPr lang="en-US" i="1" dirty="0" smtClean="0">
                <a:latin typeface="Corbel" pitchFamily="34" charset="0"/>
              </a:rPr>
              <a:t>:</a:t>
            </a:r>
            <a:r>
              <a:rPr lang="id-ID" dirty="0" smtClean="0">
                <a:latin typeface="Corbel" pitchFamily="34" charset="0"/>
              </a:rPr>
              <a:t> tidak melakukan transaksi dengan dan ke pihak ketiga </a:t>
            </a:r>
            <a:r>
              <a:rPr lang="en-US" dirty="0" err="1" smtClean="0">
                <a:latin typeface="Corbel" pitchFamily="34" charset="0"/>
              </a:rPr>
              <a:t>atau</a:t>
            </a:r>
            <a:r>
              <a:rPr lang="en-US" dirty="0" smtClean="0">
                <a:latin typeface="Corbel" pitchFamily="34" charset="0"/>
              </a:rPr>
              <a:t> </a:t>
            </a:r>
            <a:r>
              <a:rPr lang="id-ID" dirty="0" smtClean="0">
                <a:latin typeface="Corbel" pitchFamily="34" charset="0"/>
              </a:rPr>
              <a:t>di Platts Window Market (Bursa Minyak Singapura)</a:t>
            </a:r>
            <a:r>
              <a:rPr lang="en-US" dirty="0" smtClean="0">
                <a:latin typeface="Corbel" pitchFamily="34" charset="0"/>
              </a:rPr>
              <a:t>. </a:t>
            </a:r>
            <a:r>
              <a:rPr lang="id-ID" dirty="0" smtClean="0">
                <a:latin typeface="Corbel" pitchFamily="34" charset="0"/>
              </a:rPr>
              <a:t>Petral tidak memiliki professional trader dan sepenuhnya menjadi price taker.</a:t>
            </a:r>
          </a:p>
          <a:p>
            <a:pPr marL="827087" indent="-457200" algn="just">
              <a:lnSpc>
                <a:spcPct val="110000"/>
              </a:lnSpc>
              <a:spcBef>
                <a:spcPts val="600"/>
              </a:spcBef>
              <a:buAutoNum type="arabicParenBoth"/>
            </a:pPr>
            <a:r>
              <a:rPr lang="id-ID" dirty="0" smtClean="0">
                <a:latin typeface="Corbel" pitchFamily="34" charset="0"/>
              </a:rPr>
              <a:t>Petral </a:t>
            </a:r>
            <a:r>
              <a:rPr lang="en-US" dirty="0" err="1" smtClean="0">
                <a:latin typeface="Corbel" pitchFamily="34" charset="0"/>
              </a:rPr>
              <a:t>tidak</a:t>
            </a:r>
            <a:r>
              <a:rPr lang="en-US" dirty="0" smtClean="0">
                <a:latin typeface="Corbel" pitchFamily="34" charset="0"/>
              </a:rPr>
              <a:t> </a:t>
            </a:r>
            <a:r>
              <a:rPr lang="en-US" dirty="0" err="1" smtClean="0">
                <a:latin typeface="Corbel" pitchFamily="34" charset="0"/>
              </a:rPr>
              <a:t>berminat</a:t>
            </a:r>
            <a:r>
              <a:rPr lang="en-US" dirty="0" smtClean="0">
                <a:latin typeface="Corbel" pitchFamily="34" charset="0"/>
              </a:rPr>
              <a:t> </a:t>
            </a:r>
            <a:r>
              <a:rPr lang="en-US" dirty="0" err="1" smtClean="0">
                <a:latin typeface="Corbel" pitchFamily="34" charset="0"/>
              </a:rPr>
              <a:t>menjadi</a:t>
            </a:r>
            <a:r>
              <a:rPr lang="en-US" dirty="0" smtClean="0">
                <a:latin typeface="Corbel" pitchFamily="34" charset="0"/>
              </a:rPr>
              <a:t> </a:t>
            </a:r>
            <a:r>
              <a:rPr lang="id-ID" i="1" dirty="0" smtClean="0">
                <a:latin typeface="Corbel" pitchFamily="34" charset="0"/>
              </a:rPr>
              <a:t>trading company</a:t>
            </a:r>
            <a:r>
              <a:rPr lang="en-US" dirty="0" smtClean="0">
                <a:latin typeface="Corbel" pitchFamily="34" charset="0"/>
              </a:rPr>
              <a:t> </a:t>
            </a:r>
            <a:r>
              <a:rPr lang="en-US" dirty="0" err="1" smtClean="0">
                <a:latin typeface="Corbel" pitchFamily="34" charset="0"/>
              </a:rPr>
              <a:t>sehingga</a:t>
            </a:r>
            <a:r>
              <a:rPr lang="id-ID" dirty="0" smtClean="0">
                <a:latin typeface="Corbel" pitchFamily="34" charset="0"/>
              </a:rPr>
              <a:t> </a:t>
            </a:r>
            <a:r>
              <a:rPr lang="en-US" dirty="0" smtClean="0">
                <a:latin typeface="Corbel" pitchFamily="34" charset="0"/>
              </a:rPr>
              <a:t>t</a:t>
            </a:r>
            <a:r>
              <a:rPr lang="id-ID" dirty="0" smtClean="0">
                <a:latin typeface="Corbel" pitchFamily="34" charset="0"/>
              </a:rPr>
              <a:t>idak </a:t>
            </a:r>
            <a:r>
              <a:rPr lang="en-US" dirty="0" err="1" smtClean="0">
                <a:latin typeface="Corbel" pitchFamily="34" charset="0"/>
              </a:rPr>
              <a:t>punya</a:t>
            </a:r>
            <a:r>
              <a:rPr lang="id-ID" dirty="0" smtClean="0">
                <a:latin typeface="Corbel" pitchFamily="34" charset="0"/>
              </a:rPr>
              <a:t> </a:t>
            </a:r>
            <a:r>
              <a:rPr lang="id-ID" i="1" dirty="0" smtClean="0">
                <a:latin typeface="Corbel" pitchFamily="34" charset="0"/>
              </a:rPr>
              <a:t>blending facilities</a:t>
            </a:r>
            <a:r>
              <a:rPr lang="id-ID" dirty="0" smtClean="0">
                <a:latin typeface="Corbel" pitchFamily="34" charset="0"/>
              </a:rPr>
              <a:t> </a:t>
            </a:r>
            <a:r>
              <a:rPr lang="en-US" dirty="0" err="1" smtClean="0">
                <a:latin typeface="Corbel" pitchFamily="34" charset="0"/>
              </a:rPr>
              <a:t>dan</a:t>
            </a:r>
            <a:r>
              <a:rPr lang="en-US" dirty="0" smtClean="0">
                <a:latin typeface="Corbel" pitchFamily="34" charset="0"/>
              </a:rPr>
              <a:t> </a:t>
            </a:r>
            <a:r>
              <a:rPr lang="id-ID" i="1" dirty="0" smtClean="0">
                <a:latin typeface="Corbel" pitchFamily="34" charset="0"/>
              </a:rPr>
              <a:t>blending specialists</a:t>
            </a:r>
            <a:r>
              <a:rPr lang="id-ID" dirty="0" smtClean="0">
                <a:latin typeface="Corbel" pitchFamily="34" charset="0"/>
              </a:rPr>
              <a:t> sendiri</a:t>
            </a:r>
            <a:r>
              <a:rPr lang="en-US" dirty="0" smtClean="0">
                <a:latin typeface="Corbel" pitchFamily="34" charset="0"/>
              </a:rPr>
              <a:t>. </a:t>
            </a:r>
            <a:endParaRPr lang="id-ID" dirty="0" smtClean="0">
              <a:latin typeface="Corbel" pitchFamily="34" charset="0"/>
            </a:endParaRPr>
          </a:p>
          <a:p>
            <a:pPr marL="827087" indent="-457200" algn="just">
              <a:lnSpc>
                <a:spcPct val="110000"/>
              </a:lnSpc>
              <a:spcBef>
                <a:spcPts val="600"/>
              </a:spcBef>
              <a:buAutoNum type="arabicParenBoth"/>
            </a:pPr>
            <a:r>
              <a:rPr lang="id-ID" dirty="0" smtClean="0">
                <a:latin typeface="Corbel" pitchFamily="34" charset="0"/>
              </a:rPr>
              <a:t>Pelaksanaan fungsi sebagai market intelligence oleh Petral tidak dilakukan dengan baik. Siapa pemasok sebenarnya dari minyak yang dibeli Petral dari NOCs atau MOCs tidak dipandang sebagai kewajiban Petral.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1414"/>
            <a:ext cx="9144000" cy="523220"/>
          </a:xfrm>
          <a:prstGeom prst="rect">
            <a:avLst/>
          </a:prstGeom>
          <a:noFill/>
        </p:spPr>
        <p:txBody>
          <a:bodyPr wrap="square" rtlCol="0">
            <a:spAutoFit/>
          </a:bodyPr>
          <a:lstStyle/>
          <a:p>
            <a:pPr marL="365125"/>
            <a:r>
              <a:rPr lang="fi-FI" sz="2800" b="1" dirty="0" smtClean="0">
                <a:solidFill>
                  <a:srgbClr val="0070C0"/>
                </a:solidFill>
                <a:latin typeface="Arial Rounded MT Bold" pitchFamily="34" charset="0"/>
              </a:rPr>
              <a:t>Tuntutan Perubahan</a:t>
            </a:r>
            <a:endParaRPr lang="id-ID" sz="2800" b="1" dirty="0">
              <a:solidFill>
                <a:srgbClr val="0070C0"/>
              </a:solidFill>
              <a:latin typeface="Arial Rounded MT Bold" pitchFamily="34" charset="0"/>
            </a:endParaRPr>
          </a:p>
        </p:txBody>
      </p:sp>
      <p:sp>
        <p:nvSpPr>
          <p:cNvPr id="3" name="Slide Number Placeholder 2"/>
          <p:cNvSpPr>
            <a:spLocks noGrp="1"/>
          </p:cNvSpPr>
          <p:nvPr>
            <p:ph type="sldNum" sz="quarter" idx="12"/>
          </p:nvPr>
        </p:nvSpPr>
        <p:spPr/>
        <p:txBody>
          <a:bodyPr/>
          <a:lstStyle/>
          <a:p>
            <a:fld id="{5D3E8351-93BD-476F-9637-DD46B3DF4FBE}" type="slidenum">
              <a:rPr lang="en-US" smtClean="0"/>
              <a:pPr/>
              <a:t>7</a:t>
            </a:fld>
            <a:endParaRPr lang="en-US"/>
          </a:p>
        </p:txBody>
      </p:sp>
      <p:sp>
        <p:nvSpPr>
          <p:cNvPr id="4" name="TextBox 3"/>
          <p:cNvSpPr txBox="1"/>
          <p:nvPr/>
        </p:nvSpPr>
        <p:spPr>
          <a:xfrm>
            <a:off x="0" y="785794"/>
            <a:ext cx="9144000" cy="5878532"/>
          </a:xfrm>
          <a:prstGeom prst="rect">
            <a:avLst/>
          </a:prstGeom>
          <a:noFill/>
        </p:spPr>
        <p:txBody>
          <a:bodyPr wrap="square" rIns="540000" rtlCol="0">
            <a:spAutoFit/>
          </a:bodyPr>
          <a:lstStyle/>
          <a:p>
            <a:pPr marL="369888">
              <a:spcBef>
                <a:spcPts val="600"/>
              </a:spcBef>
            </a:pPr>
            <a:r>
              <a:rPr lang="id-ID" sz="2400" b="1" dirty="0" smtClean="0">
                <a:solidFill>
                  <a:srgbClr val="002060"/>
                </a:solidFill>
                <a:latin typeface="Corbel" pitchFamily="34" charset="0"/>
              </a:rPr>
              <a:t>Perkembangan yang menuntut perubahan kebijakan dan pengelolaan ekspor dan impor minyak mentah dan BBM</a:t>
            </a:r>
            <a:r>
              <a:rPr lang="en-US" sz="2400" b="1" dirty="0" smtClean="0">
                <a:solidFill>
                  <a:srgbClr val="002060"/>
                </a:solidFill>
                <a:latin typeface="Corbel" pitchFamily="34" charset="0"/>
              </a:rPr>
              <a:t>:</a:t>
            </a:r>
          </a:p>
          <a:p>
            <a:pPr marL="827087" indent="-457200" algn="just">
              <a:lnSpc>
                <a:spcPct val="110000"/>
              </a:lnSpc>
              <a:spcBef>
                <a:spcPts val="600"/>
              </a:spcBef>
              <a:buAutoNum type="arabicParenBoth"/>
            </a:pPr>
            <a:r>
              <a:rPr lang="id-ID" sz="2000" dirty="0" smtClean="0">
                <a:latin typeface="Corbel" pitchFamily="34" charset="0"/>
              </a:rPr>
              <a:t>Kebutuhan minyak mentah dan BBM semakin tidak dapat dipenuhi oleh produksi sendiri, impor minyak cenderung meningkat. Kehadiran </a:t>
            </a:r>
            <a:r>
              <a:rPr lang="id-ID" sz="2000" i="1" dirty="0" smtClean="0">
                <a:latin typeface="Corbel" pitchFamily="34" charset="0"/>
              </a:rPr>
              <a:t>trading company</a:t>
            </a:r>
            <a:r>
              <a:rPr lang="id-ID" sz="2000" dirty="0" smtClean="0">
                <a:latin typeface="Corbel" pitchFamily="34" charset="0"/>
              </a:rPr>
              <a:t> minyak nasional makin penting untuk mendorong peningkatan efisiensi procurement.</a:t>
            </a:r>
          </a:p>
          <a:p>
            <a:pPr marL="827087" indent="-457200" algn="just">
              <a:lnSpc>
                <a:spcPct val="110000"/>
              </a:lnSpc>
              <a:spcBef>
                <a:spcPts val="600"/>
              </a:spcBef>
              <a:buAutoNum type="arabicParenBoth"/>
            </a:pPr>
            <a:r>
              <a:rPr lang="en-US" sz="2000" dirty="0" smtClean="0">
                <a:latin typeface="Corbel" pitchFamily="34" charset="0"/>
              </a:rPr>
              <a:t>M</a:t>
            </a:r>
            <a:r>
              <a:rPr lang="id-ID" sz="2000" dirty="0" smtClean="0">
                <a:latin typeface="Corbel" pitchFamily="34" charset="0"/>
              </a:rPr>
              <a:t>uncul ketidakpercayaan masyarakat terhadap Petral </a:t>
            </a:r>
            <a:r>
              <a:rPr lang="en-US" sz="2000" dirty="0" err="1" smtClean="0">
                <a:latin typeface="Corbel" pitchFamily="34" charset="0"/>
              </a:rPr>
              <a:t>khususnya</a:t>
            </a:r>
            <a:r>
              <a:rPr lang="en-US" sz="2000" dirty="0" smtClean="0">
                <a:latin typeface="Corbel" pitchFamily="34" charset="0"/>
              </a:rPr>
              <a:t> </a:t>
            </a:r>
            <a:r>
              <a:rPr lang="id-ID" sz="2000" dirty="0" smtClean="0">
                <a:latin typeface="Corbel" pitchFamily="34" charset="0"/>
              </a:rPr>
              <a:t>dalam melakukan perdagangan minyak mentah dan </a:t>
            </a:r>
            <a:r>
              <a:rPr lang="en-US" sz="2000" dirty="0" smtClean="0">
                <a:latin typeface="Corbel" pitchFamily="34" charset="0"/>
              </a:rPr>
              <a:t>BBM</a:t>
            </a:r>
            <a:r>
              <a:rPr lang="id-ID" sz="2000" dirty="0" smtClean="0">
                <a:latin typeface="Corbel" pitchFamily="34" charset="0"/>
              </a:rPr>
              <a:t>;</a:t>
            </a:r>
          </a:p>
          <a:p>
            <a:pPr marL="827087" indent="-457200" algn="just">
              <a:lnSpc>
                <a:spcPct val="110000"/>
              </a:lnSpc>
              <a:spcBef>
                <a:spcPts val="600"/>
              </a:spcBef>
              <a:buAutoNum type="arabicParenBoth"/>
            </a:pPr>
            <a:r>
              <a:rPr lang="en-US" sz="2000" dirty="0" smtClean="0">
                <a:latin typeface="Corbel" pitchFamily="34" charset="0"/>
              </a:rPr>
              <a:t>P</a:t>
            </a:r>
            <a:r>
              <a:rPr lang="id-ID" sz="2000" dirty="0" smtClean="0">
                <a:latin typeface="Corbel" pitchFamily="34" charset="0"/>
              </a:rPr>
              <a:t>eran Petral belum dapat memenuhi tuntutan efisiensi dalam pengadaan minyak mentah dan BBM. Petral dianggap cukup hanya berperan sebagai </a:t>
            </a:r>
            <a:r>
              <a:rPr lang="id-ID" sz="2000" i="1" dirty="0" smtClean="0">
                <a:latin typeface="Corbel" pitchFamily="34" charset="0"/>
              </a:rPr>
              <a:t>trading arms </a:t>
            </a:r>
            <a:r>
              <a:rPr lang="id-ID" sz="2000" dirty="0" smtClean="0">
                <a:latin typeface="Corbel" pitchFamily="34" charset="0"/>
              </a:rPr>
              <a:t>atau </a:t>
            </a:r>
            <a:r>
              <a:rPr lang="id-ID" sz="2000" i="1" dirty="0" smtClean="0">
                <a:latin typeface="Corbel" pitchFamily="34" charset="0"/>
              </a:rPr>
              <a:t>buying agent </a:t>
            </a:r>
            <a:r>
              <a:rPr lang="id-ID" sz="2000" dirty="0" smtClean="0">
                <a:latin typeface="Corbel" pitchFamily="34" charset="0"/>
              </a:rPr>
              <a:t>Pertamina</a:t>
            </a:r>
            <a:r>
              <a:rPr lang="en-US" sz="2000" dirty="0" smtClean="0">
                <a:latin typeface="Corbel" pitchFamily="34" charset="0"/>
              </a:rPr>
              <a:t>,</a:t>
            </a:r>
            <a:r>
              <a:rPr lang="id-ID" sz="2000" dirty="0" smtClean="0">
                <a:latin typeface="Corbel" pitchFamily="34" charset="0"/>
              </a:rPr>
              <a:t> tidak perlu berkembang menjadi </a:t>
            </a:r>
            <a:r>
              <a:rPr lang="id-ID" sz="2000" i="1" dirty="0" smtClean="0">
                <a:latin typeface="Corbel" pitchFamily="34" charset="0"/>
              </a:rPr>
              <a:t>trading company</a:t>
            </a:r>
            <a:r>
              <a:rPr lang="en-US" sz="2000" dirty="0" smtClean="0">
                <a:latin typeface="Corbel" pitchFamily="34" charset="0"/>
              </a:rPr>
              <a:t>.</a:t>
            </a:r>
          </a:p>
          <a:p>
            <a:pPr marL="827087" indent="-457200" algn="just">
              <a:lnSpc>
                <a:spcPct val="110000"/>
              </a:lnSpc>
              <a:spcBef>
                <a:spcPts val="600"/>
              </a:spcBef>
              <a:buAutoNum type="arabicParenBoth"/>
            </a:pPr>
            <a:r>
              <a:rPr lang="id-ID" sz="2000" dirty="0" smtClean="0">
                <a:latin typeface="Corbel" pitchFamily="34" charset="0"/>
              </a:rPr>
              <a:t>Kehadiran Petral di Singapura lewat anak perusahaannya, PES, sejatinya bisa meningkatkan posisi tawar Indonesia sebagai konsumen besar.</a:t>
            </a:r>
            <a:r>
              <a:rPr lang="en-US" sz="2000" dirty="0" smtClean="0">
                <a:latin typeface="Corbel" pitchFamily="34" charset="0"/>
              </a:rPr>
              <a:t> </a:t>
            </a:r>
            <a:r>
              <a:rPr lang="en-US" sz="2000" dirty="0" err="1" smtClean="0">
                <a:latin typeface="Corbel" pitchFamily="34" charset="0"/>
              </a:rPr>
              <a:t>Namun</a:t>
            </a:r>
            <a:r>
              <a:rPr lang="en-US" sz="2000" dirty="0" smtClean="0">
                <a:latin typeface="Corbel" pitchFamily="34" charset="0"/>
              </a:rPr>
              <a:t>, p</a:t>
            </a:r>
            <a:r>
              <a:rPr lang="id-ID" sz="2000" dirty="0" smtClean="0">
                <a:latin typeface="Corbel" pitchFamily="34" charset="0"/>
              </a:rPr>
              <a:t>erannya yang sebatas administrator tender membuat efisiensi pengadaan minyak tak membaik.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1414"/>
            <a:ext cx="9144000" cy="523220"/>
          </a:xfrm>
          <a:prstGeom prst="rect">
            <a:avLst/>
          </a:prstGeom>
          <a:noFill/>
        </p:spPr>
        <p:txBody>
          <a:bodyPr wrap="square" rtlCol="0">
            <a:spAutoFit/>
          </a:bodyPr>
          <a:lstStyle/>
          <a:p>
            <a:pPr marL="365125"/>
            <a:r>
              <a:rPr lang="fi-FI" sz="2800" b="1" dirty="0" smtClean="0">
                <a:solidFill>
                  <a:srgbClr val="0070C0"/>
                </a:solidFill>
                <a:latin typeface="Arial Rounded MT Bold" pitchFamily="34" charset="0"/>
              </a:rPr>
              <a:t>Temuan dan Penilaian Tim</a:t>
            </a:r>
            <a:endParaRPr lang="id-ID" sz="2800" b="1" dirty="0">
              <a:solidFill>
                <a:srgbClr val="0070C0"/>
              </a:solidFill>
              <a:latin typeface="Arial Rounded MT Bold" pitchFamily="34" charset="0"/>
            </a:endParaRPr>
          </a:p>
        </p:txBody>
      </p:sp>
      <p:sp>
        <p:nvSpPr>
          <p:cNvPr id="3" name="TextBox 2"/>
          <p:cNvSpPr txBox="1"/>
          <p:nvPr/>
        </p:nvSpPr>
        <p:spPr>
          <a:xfrm>
            <a:off x="0" y="785794"/>
            <a:ext cx="9144000" cy="5432256"/>
          </a:xfrm>
          <a:prstGeom prst="rect">
            <a:avLst/>
          </a:prstGeom>
          <a:noFill/>
        </p:spPr>
        <p:txBody>
          <a:bodyPr wrap="square" rIns="540000" rtlCol="0">
            <a:spAutoFit/>
          </a:bodyPr>
          <a:lstStyle/>
          <a:p>
            <a:pPr marL="369888">
              <a:spcBef>
                <a:spcPts val="600"/>
              </a:spcBef>
            </a:pPr>
            <a:r>
              <a:rPr lang="en-US" sz="2400" b="1" dirty="0" err="1" smtClean="0">
                <a:solidFill>
                  <a:srgbClr val="002060"/>
                </a:solidFill>
                <a:latin typeface="Corbel" pitchFamily="34" charset="0"/>
              </a:rPr>
              <a:t>Temuan</a:t>
            </a:r>
            <a:r>
              <a:rPr lang="en-US" sz="2400" b="1" dirty="0" smtClean="0">
                <a:solidFill>
                  <a:srgbClr val="002060"/>
                </a:solidFill>
                <a:latin typeface="Corbel" pitchFamily="34" charset="0"/>
              </a:rPr>
              <a:t> </a:t>
            </a:r>
            <a:r>
              <a:rPr lang="id-ID" sz="2400" b="1" dirty="0" smtClean="0">
                <a:solidFill>
                  <a:srgbClr val="002060"/>
                </a:solidFill>
                <a:latin typeface="Corbel" pitchFamily="34" charset="0"/>
              </a:rPr>
              <a:t>Tim terkait praktik usaha Petral</a:t>
            </a:r>
            <a:r>
              <a:rPr lang="en-US" sz="2400" b="1" dirty="0" smtClean="0">
                <a:solidFill>
                  <a:srgbClr val="002060"/>
                </a:solidFill>
                <a:latin typeface="Corbel" pitchFamily="34" charset="0"/>
              </a:rPr>
              <a:t>:</a:t>
            </a:r>
          </a:p>
          <a:p>
            <a:pPr marL="827087" indent="-457200" algn="just">
              <a:lnSpc>
                <a:spcPct val="110000"/>
              </a:lnSpc>
              <a:spcBef>
                <a:spcPts val="600"/>
              </a:spcBef>
              <a:buAutoNum type="arabicParenBoth"/>
            </a:pPr>
            <a:r>
              <a:rPr lang="en-US" sz="2000" dirty="0" smtClean="0">
                <a:latin typeface="Corbel" pitchFamily="34" charset="0"/>
              </a:rPr>
              <a:t>Mata </a:t>
            </a:r>
            <a:r>
              <a:rPr lang="en-US" sz="2000" dirty="0" err="1" smtClean="0">
                <a:latin typeface="Corbel" pitchFamily="34" charset="0"/>
              </a:rPr>
              <a:t>rantai</a:t>
            </a:r>
            <a:r>
              <a:rPr lang="en-US" sz="2000" dirty="0" smtClean="0">
                <a:latin typeface="Corbel" pitchFamily="34" charset="0"/>
              </a:rPr>
              <a:t> </a:t>
            </a:r>
            <a:r>
              <a:rPr lang="en-US" sz="2000" dirty="0" err="1" smtClean="0">
                <a:latin typeface="Corbel" pitchFamily="34" charset="0"/>
              </a:rPr>
              <a:t>pengadaan</a:t>
            </a:r>
            <a:r>
              <a:rPr lang="en-US" sz="2000" dirty="0" smtClean="0">
                <a:latin typeface="Corbel" pitchFamily="34" charset="0"/>
              </a:rPr>
              <a:t> </a:t>
            </a:r>
            <a:r>
              <a:rPr lang="en-US" sz="2000" dirty="0" err="1" smtClean="0">
                <a:latin typeface="Corbel" pitchFamily="34" charset="0"/>
              </a:rPr>
              <a:t>tidak</a:t>
            </a:r>
            <a:r>
              <a:rPr lang="en-US" sz="2000" dirty="0" smtClean="0">
                <a:latin typeface="Corbel" pitchFamily="34" charset="0"/>
              </a:rPr>
              <a:t> </a:t>
            </a:r>
            <a:r>
              <a:rPr lang="en-US" sz="2000" dirty="0" err="1" smtClean="0">
                <a:latin typeface="Corbel" pitchFamily="34" charset="0"/>
              </a:rPr>
              <a:t>mengalami</a:t>
            </a:r>
            <a:r>
              <a:rPr lang="en-US" sz="2000" dirty="0" smtClean="0">
                <a:latin typeface="Corbel" pitchFamily="34" charset="0"/>
              </a:rPr>
              <a:t> </a:t>
            </a:r>
            <a:r>
              <a:rPr lang="en-US" sz="2000" dirty="0" err="1" smtClean="0">
                <a:latin typeface="Corbel" pitchFamily="34" charset="0"/>
              </a:rPr>
              <a:t>perbaikan</a:t>
            </a:r>
            <a:r>
              <a:rPr lang="en-US" sz="2000" dirty="0" smtClean="0">
                <a:latin typeface="Corbel" pitchFamily="34" charset="0"/>
              </a:rPr>
              <a:t> </a:t>
            </a:r>
            <a:r>
              <a:rPr lang="en-US" sz="2000" dirty="0" err="1" smtClean="0">
                <a:latin typeface="Corbel" pitchFamily="34" charset="0"/>
              </a:rPr>
              <a:t>berarti</a:t>
            </a:r>
            <a:r>
              <a:rPr lang="en-US" sz="2000" dirty="0" smtClean="0">
                <a:latin typeface="Corbel" pitchFamily="34" charset="0"/>
              </a:rPr>
              <a:t>.</a:t>
            </a:r>
          </a:p>
          <a:p>
            <a:pPr marL="825500" indent="-20638" algn="just">
              <a:lnSpc>
                <a:spcPct val="110000"/>
              </a:lnSpc>
            </a:pPr>
            <a:r>
              <a:rPr lang="id-ID" sz="2000" dirty="0" smtClean="0">
                <a:latin typeface="Corbel" pitchFamily="34" charset="0"/>
              </a:rPr>
              <a:t>Pengadaan minyak sudah sepenuhnya dari NOC national oil companies (NOCs), namun NOC pemenang tender kerap hanya sebagai perantara. Hal ini dimungkinkan oleh Persetujuan Direksi No. RRD-54/C00000/2012-SO, Tanggal 4 Juni 2012.</a:t>
            </a:r>
          </a:p>
          <a:p>
            <a:pPr marL="827087" indent="-457200" algn="just">
              <a:lnSpc>
                <a:spcPct val="110000"/>
              </a:lnSpc>
              <a:spcBef>
                <a:spcPts val="600"/>
              </a:spcBef>
              <a:buFont typeface="Wingdings" pitchFamily="2" charset="2"/>
              <a:buAutoNum type="arabicParenBoth" startAt="2"/>
            </a:pPr>
            <a:r>
              <a:rPr lang="en-US" sz="2000" dirty="0" smtClean="0">
                <a:latin typeface="Corbel" pitchFamily="34" charset="0"/>
              </a:rPr>
              <a:t>NOC </a:t>
            </a:r>
            <a:r>
              <a:rPr lang="en-US" sz="2000" dirty="0" err="1" smtClean="0">
                <a:latin typeface="Corbel" pitchFamily="34" charset="0"/>
              </a:rPr>
              <a:t>rekanan</a:t>
            </a:r>
            <a:r>
              <a:rPr lang="en-US" sz="2000" dirty="0" smtClean="0">
                <a:latin typeface="Corbel" pitchFamily="34" charset="0"/>
              </a:rPr>
              <a:t> </a:t>
            </a:r>
            <a:r>
              <a:rPr lang="en-US" sz="2000" dirty="0" err="1" smtClean="0">
                <a:latin typeface="Corbel" pitchFamily="34" charset="0"/>
              </a:rPr>
              <a:t>Petral</a:t>
            </a:r>
            <a:r>
              <a:rPr lang="en-US" sz="2000" dirty="0" smtClean="0">
                <a:latin typeface="Corbel" pitchFamily="34" charset="0"/>
              </a:rPr>
              <a:t> </a:t>
            </a:r>
            <a:r>
              <a:rPr lang="en-US" sz="2000" dirty="0" err="1" smtClean="0">
                <a:latin typeface="Corbel" pitchFamily="34" charset="0"/>
              </a:rPr>
              <a:t>sering</a:t>
            </a:r>
            <a:r>
              <a:rPr lang="en-US" sz="2000" dirty="0" smtClean="0">
                <a:latin typeface="Corbel" pitchFamily="34" charset="0"/>
              </a:rPr>
              <a:t> </a:t>
            </a:r>
            <a:r>
              <a:rPr lang="en-US" sz="2000" dirty="0" err="1" smtClean="0">
                <a:latin typeface="Corbel" pitchFamily="34" charset="0"/>
              </a:rPr>
              <a:t>hanya</a:t>
            </a:r>
            <a:r>
              <a:rPr lang="en-US" sz="2000" dirty="0" smtClean="0">
                <a:latin typeface="Corbel" pitchFamily="34" charset="0"/>
              </a:rPr>
              <a:t> </a:t>
            </a:r>
            <a:r>
              <a:rPr lang="en-US" sz="2000" dirty="0" err="1" smtClean="0">
                <a:latin typeface="Corbel" pitchFamily="34" charset="0"/>
              </a:rPr>
              <a:t>sebagai</a:t>
            </a:r>
            <a:r>
              <a:rPr lang="en-US" sz="2000" dirty="0" smtClean="0">
                <a:latin typeface="Corbel" pitchFamily="34" charset="0"/>
              </a:rPr>
              <a:t> </a:t>
            </a:r>
            <a:r>
              <a:rPr lang="en-US" sz="2000" i="1" dirty="0" smtClean="0">
                <a:latin typeface="Corbel" pitchFamily="34" charset="0"/>
              </a:rPr>
              <a:t>fronting</a:t>
            </a:r>
            <a:r>
              <a:rPr lang="en-US" sz="2000" dirty="0" smtClean="0">
                <a:latin typeface="Corbel" pitchFamily="34" charset="0"/>
              </a:rPr>
              <a:t> </a:t>
            </a:r>
            <a:r>
              <a:rPr lang="en-US" sz="2000" dirty="0" err="1" smtClean="0">
                <a:latin typeface="Corbel" pitchFamily="34" charset="0"/>
              </a:rPr>
              <a:t>untuk</a:t>
            </a:r>
            <a:r>
              <a:rPr lang="en-US" sz="2000" dirty="0" smtClean="0">
                <a:latin typeface="Corbel" pitchFamily="34" charset="0"/>
              </a:rPr>
              <a:t> </a:t>
            </a:r>
            <a:r>
              <a:rPr lang="en-US" sz="2000" dirty="0" err="1" smtClean="0">
                <a:latin typeface="Corbel" pitchFamily="34" charset="0"/>
              </a:rPr>
              <a:t>memenuhi</a:t>
            </a:r>
            <a:r>
              <a:rPr lang="en-US" sz="2000" dirty="0" smtClean="0">
                <a:latin typeface="Corbel" pitchFamily="34" charset="0"/>
              </a:rPr>
              <a:t> </a:t>
            </a:r>
            <a:r>
              <a:rPr lang="en-US" sz="2000" dirty="0" err="1" smtClean="0">
                <a:latin typeface="Corbel" pitchFamily="34" charset="0"/>
              </a:rPr>
              <a:t>ketentuan</a:t>
            </a:r>
            <a:r>
              <a:rPr lang="en-US" sz="2000" dirty="0" smtClean="0">
                <a:latin typeface="Corbel" pitchFamily="34" charset="0"/>
              </a:rPr>
              <a:t> </a:t>
            </a:r>
            <a:r>
              <a:rPr lang="en-US" sz="2000" dirty="0" err="1" smtClean="0">
                <a:latin typeface="Corbel" pitchFamily="34" charset="0"/>
              </a:rPr>
              <a:t>bagi</a:t>
            </a:r>
            <a:r>
              <a:rPr lang="en-US" sz="2000" dirty="0" smtClean="0">
                <a:latin typeface="Corbel" pitchFamily="34" charset="0"/>
              </a:rPr>
              <a:t> </a:t>
            </a:r>
            <a:r>
              <a:rPr lang="en-US" sz="2000" dirty="0" err="1" smtClean="0">
                <a:latin typeface="Corbel" pitchFamily="34" charset="0"/>
              </a:rPr>
              <a:t>pemasok</a:t>
            </a:r>
            <a:r>
              <a:rPr lang="en-US" sz="2000" dirty="0" smtClean="0">
                <a:latin typeface="Corbel" pitchFamily="34" charset="0"/>
              </a:rPr>
              <a:t> </a:t>
            </a:r>
            <a:r>
              <a:rPr lang="en-US" sz="2000" dirty="0" err="1" smtClean="0">
                <a:latin typeface="Corbel" pitchFamily="34" charset="0"/>
              </a:rPr>
              <a:t>minyak</a:t>
            </a:r>
            <a:r>
              <a:rPr lang="en-US" sz="2000" dirty="0" smtClean="0">
                <a:latin typeface="Corbel" pitchFamily="34" charset="0"/>
              </a:rPr>
              <a:t> yang </a:t>
            </a:r>
            <a:r>
              <a:rPr lang="en-US" sz="2000" dirty="0" err="1" smtClean="0">
                <a:latin typeface="Corbel" pitchFamily="34" charset="0"/>
              </a:rPr>
              <a:t>sebenarnya</a:t>
            </a:r>
            <a:r>
              <a:rPr lang="en-US" sz="2000" dirty="0" smtClean="0">
                <a:latin typeface="Corbel" pitchFamily="34" charset="0"/>
              </a:rPr>
              <a:t>. </a:t>
            </a:r>
            <a:r>
              <a:rPr lang="en-US" sz="2000" dirty="0" err="1" smtClean="0">
                <a:latin typeface="Corbel" pitchFamily="34" charset="0"/>
              </a:rPr>
              <a:t>Contoh</a:t>
            </a:r>
            <a:r>
              <a:rPr lang="en-US" sz="2000" dirty="0" smtClean="0">
                <a:latin typeface="Corbel" pitchFamily="34" charset="0"/>
              </a:rPr>
              <a:t>: Maldives NOC LTD. </a:t>
            </a:r>
            <a:r>
              <a:rPr lang="en-US" sz="2000" dirty="0" err="1" smtClean="0">
                <a:latin typeface="Corbel" pitchFamily="34" charset="0"/>
              </a:rPr>
              <a:t>Siapa</a:t>
            </a:r>
            <a:r>
              <a:rPr lang="en-US" sz="2000" dirty="0" smtClean="0">
                <a:latin typeface="Corbel" pitchFamily="34" charset="0"/>
              </a:rPr>
              <a:t> </a:t>
            </a:r>
            <a:r>
              <a:rPr lang="en-US" sz="2000" dirty="0" err="1" smtClean="0">
                <a:latin typeface="Corbel" pitchFamily="34" charset="0"/>
              </a:rPr>
              <a:t>pemasok</a:t>
            </a:r>
            <a:r>
              <a:rPr lang="en-US" sz="2000" dirty="0" smtClean="0">
                <a:latin typeface="Corbel" pitchFamily="34" charset="0"/>
              </a:rPr>
              <a:t> </a:t>
            </a:r>
            <a:r>
              <a:rPr lang="en-US" sz="2000" dirty="0" err="1" smtClean="0">
                <a:latin typeface="Corbel" pitchFamily="34" charset="0"/>
              </a:rPr>
              <a:t>sebenarnya</a:t>
            </a:r>
            <a:r>
              <a:rPr lang="en-US" sz="2000" dirty="0" smtClean="0">
                <a:latin typeface="Corbel" pitchFamily="34" charset="0"/>
              </a:rPr>
              <a:t> yang </a:t>
            </a:r>
            <a:r>
              <a:rPr lang="en-US" sz="2000" dirty="0" err="1" smtClean="0">
                <a:latin typeface="Corbel" pitchFamily="34" charset="0"/>
              </a:rPr>
              <a:t>berada</a:t>
            </a:r>
            <a:r>
              <a:rPr lang="en-US" sz="2000" dirty="0" smtClean="0">
                <a:latin typeface="Corbel" pitchFamily="34" charset="0"/>
              </a:rPr>
              <a:t> </a:t>
            </a:r>
            <a:r>
              <a:rPr lang="en-US" sz="2000" dirty="0" err="1" smtClean="0">
                <a:latin typeface="Corbel" pitchFamily="34" charset="0"/>
              </a:rPr>
              <a:t>di</a:t>
            </a:r>
            <a:r>
              <a:rPr lang="en-US" sz="2000" dirty="0" smtClean="0">
                <a:latin typeface="Corbel" pitchFamily="34" charset="0"/>
              </a:rPr>
              <a:t> </a:t>
            </a:r>
            <a:r>
              <a:rPr lang="en-US" sz="2000" dirty="0" err="1" smtClean="0">
                <a:latin typeface="Corbel" pitchFamily="34" charset="0"/>
              </a:rPr>
              <a:t>balik</a:t>
            </a:r>
            <a:r>
              <a:rPr lang="en-US" sz="2000" dirty="0" smtClean="0">
                <a:latin typeface="Corbel" pitchFamily="34" charset="0"/>
              </a:rPr>
              <a:t> NOC </a:t>
            </a:r>
            <a:r>
              <a:rPr lang="en-US" sz="2000" dirty="0" err="1" smtClean="0">
                <a:latin typeface="Corbel" pitchFamily="34" charset="0"/>
              </a:rPr>
              <a:t>tidak</a:t>
            </a:r>
            <a:r>
              <a:rPr lang="en-US" sz="2000" dirty="0" smtClean="0">
                <a:latin typeface="Corbel" pitchFamily="34" charset="0"/>
              </a:rPr>
              <a:t> </a:t>
            </a:r>
            <a:r>
              <a:rPr lang="en-US" sz="2000" dirty="0" err="1" smtClean="0">
                <a:latin typeface="Corbel" pitchFamily="34" charset="0"/>
              </a:rPr>
              <a:t>diketahui</a:t>
            </a:r>
            <a:r>
              <a:rPr lang="en-US" sz="2000" dirty="0" smtClean="0">
                <a:latin typeface="Corbel" pitchFamily="34" charset="0"/>
              </a:rPr>
              <a:t> </a:t>
            </a:r>
            <a:r>
              <a:rPr lang="en-US" sz="2000" dirty="0" err="1" smtClean="0">
                <a:latin typeface="Corbel" pitchFamily="34" charset="0"/>
              </a:rPr>
              <a:t>pasti</a:t>
            </a:r>
            <a:r>
              <a:rPr lang="en-US" sz="2000" dirty="0" smtClean="0">
                <a:latin typeface="Corbel" pitchFamily="34" charset="0"/>
              </a:rPr>
              <a:t>. </a:t>
            </a:r>
            <a:r>
              <a:rPr lang="en-US" sz="2000" dirty="0" err="1" smtClean="0">
                <a:latin typeface="Corbel" pitchFamily="34" charset="0"/>
              </a:rPr>
              <a:t>Petral</a:t>
            </a:r>
            <a:r>
              <a:rPr lang="en-US" sz="2000" dirty="0" smtClean="0">
                <a:latin typeface="Corbel" pitchFamily="34" charset="0"/>
              </a:rPr>
              <a:t> </a:t>
            </a:r>
            <a:r>
              <a:rPr lang="en-US" sz="2000" dirty="0" err="1" smtClean="0">
                <a:latin typeface="Corbel" pitchFamily="34" charset="0"/>
              </a:rPr>
              <a:t>tidak</a:t>
            </a:r>
            <a:r>
              <a:rPr lang="en-US" sz="2000" dirty="0" smtClean="0">
                <a:latin typeface="Corbel" pitchFamily="34" charset="0"/>
              </a:rPr>
              <a:t> </a:t>
            </a:r>
            <a:r>
              <a:rPr lang="en-US" sz="2000" dirty="0" err="1" smtClean="0">
                <a:latin typeface="Corbel" pitchFamily="34" charset="0"/>
              </a:rPr>
              <a:t>mempermasalahkan</a:t>
            </a:r>
            <a:r>
              <a:rPr lang="en-US" sz="2000" dirty="0" smtClean="0">
                <a:latin typeface="Corbel" pitchFamily="34" charset="0"/>
              </a:rPr>
              <a:t> </a:t>
            </a:r>
            <a:r>
              <a:rPr lang="en-US" sz="2000" dirty="0" err="1" smtClean="0">
                <a:latin typeface="Corbel" pitchFamily="34" charset="0"/>
              </a:rPr>
              <a:t>dari</a:t>
            </a:r>
            <a:r>
              <a:rPr lang="en-US" sz="2000" dirty="0" smtClean="0">
                <a:latin typeface="Corbel" pitchFamily="34" charset="0"/>
              </a:rPr>
              <a:t> </a:t>
            </a:r>
            <a:r>
              <a:rPr lang="en-US" sz="2000" dirty="0" err="1" smtClean="0">
                <a:latin typeface="Corbel" pitchFamily="34" charset="0"/>
              </a:rPr>
              <a:t>mana</a:t>
            </a:r>
            <a:r>
              <a:rPr lang="en-US" sz="2000" dirty="0" smtClean="0">
                <a:latin typeface="Corbel" pitchFamily="34" charset="0"/>
              </a:rPr>
              <a:t> </a:t>
            </a:r>
            <a:r>
              <a:rPr lang="en-US" sz="2000" dirty="0" err="1" smtClean="0">
                <a:latin typeface="Corbel" pitchFamily="34" charset="0"/>
              </a:rPr>
              <a:t>asal</a:t>
            </a:r>
            <a:r>
              <a:rPr lang="en-US" sz="2000" dirty="0" smtClean="0">
                <a:latin typeface="Corbel" pitchFamily="34" charset="0"/>
              </a:rPr>
              <a:t> </a:t>
            </a:r>
            <a:r>
              <a:rPr lang="en-US" sz="2000" dirty="0" err="1" smtClean="0">
                <a:latin typeface="Corbel" pitchFamily="34" charset="0"/>
              </a:rPr>
              <a:t>atau</a:t>
            </a:r>
            <a:r>
              <a:rPr lang="en-US" sz="2000" dirty="0" smtClean="0">
                <a:latin typeface="Corbel" pitchFamily="34" charset="0"/>
              </a:rPr>
              <a:t> </a:t>
            </a:r>
            <a:r>
              <a:rPr lang="en-US" sz="2000" dirty="0" err="1" smtClean="0">
                <a:latin typeface="Corbel" pitchFamily="34" charset="0"/>
              </a:rPr>
              <a:t>sumber</a:t>
            </a:r>
            <a:r>
              <a:rPr lang="en-US" sz="2000" dirty="0" smtClean="0">
                <a:latin typeface="Corbel" pitchFamily="34" charset="0"/>
              </a:rPr>
              <a:t> </a:t>
            </a:r>
            <a:r>
              <a:rPr lang="en-US" sz="2000" dirty="0" err="1" smtClean="0">
                <a:latin typeface="Corbel" pitchFamily="34" charset="0"/>
              </a:rPr>
              <a:t>minyak</a:t>
            </a:r>
            <a:r>
              <a:rPr lang="en-US" sz="2000" dirty="0" smtClean="0">
                <a:latin typeface="Corbel" pitchFamily="34" charset="0"/>
              </a:rPr>
              <a:t> yang </a:t>
            </a:r>
            <a:r>
              <a:rPr lang="en-US" sz="2000" dirty="0" err="1" smtClean="0">
                <a:latin typeface="Corbel" pitchFamily="34" charset="0"/>
              </a:rPr>
              <a:t>diperoleh</a:t>
            </a:r>
            <a:r>
              <a:rPr lang="en-US" sz="2000" dirty="0" smtClean="0">
                <a:latin typeface="Corbel" pitchFamily="34" charset="0"/>
              </a:rPr>
              <a:t> NOC </a:t>
            </a:r>
            <a:r>
              <a:rPr lang="en-US" sz="2000" dirty="0" err="1" smtClean="0">
                <a:latin typeface="Corbel" pitchFamily="34" charset="0"/>
              </a:rPr>
              <a:t>pemasok</a:t>
            </a:r>
            <a:r>
              <a:rPr lang="en-US" sz="2000" dirty="0" smtClean="0">
                <a:latin typeface="Corbel" pitchFamily="34" charset="0"/>
              </a:rPr>
              <a:t>.</a:t>
            </a:r>
          </a:p>
          <a:p>
            <a:pPr marL="827087" indent="-457200" algn="just">
              <a:lnSpc>
                <a:spcPct val="110000"/>
              </a:lnSpc>
              <a:spcBef>
                <a:spcPts val="600"/>
              </a:spcBef>
              <a:buAutoNum type="arabicParenBoth" startAt="2"/>
            </a:pPr>
            <a:r>
              <a:rPr lang="en-US" sz="2000" dirty="0" smtClean="0">
                <a:latin typeface="Corbel" pitchFamily="34" charset="0"/>
              </a:rPr>
              <a:t>Tim </a:t>
            </a:r>
            <a:r>
              <a:rPr lang="en-US" sz="2000" dirty="0" err="1" smtClean="0">
                <a:latin typeface="Corbel" pitchFamily="34" charset="0"/>
              </a:rPr>
              <a:t>menemukan</a:t>
            </a:r>
            <a:r>
              <a:rPr lang="en-US" sz="2000" dirty="0" smtClean="0">
                <a:latin typeface="Corbel" pitchFamily="34" charset="0"/>
              </a:rPr>
              <a:t> </a:t>
            </a:r>
            <a:r>
              <a:rPr lang="en-US" sz="2000" dirty="0" err="1" smtClean="0">
                <a:latin typeface="Corbel" pitchFamily="34" charset="0"/>
              </a:rPr>
              <a:t>adanya</a:t>
            </a:r>
            <a:r>
              <a:rPr lang="en-US" sz="2000" dirty="0" smtClean="0">
                <a:latin typeface="Corbel" pitchFamily="34" charset="0"/>
              </a:rPr>
              <a:t> agent yang </a:t>
            </a:r>
            <a:r>
              <a:rPr lang="en-US" sz="2000" dirty="0" err="1" smtClean="0">
                <a:latin typeface="Corbel" pitchFamily="34" charset="0"/>
              </a:rPr>
              <a:t>menggunakan</a:t>
            </a:r>
            <a:r>
              <a:rPr lang="en-US" sz="2000" dirty="0" smtClean="0">
                <a:latin typeface="Corbel" pitchFamily="34" charset="0"/>
              </a:rPr>
              <a:t> PV Oil (NOC Vietnam) </a:t>
            </a:r>
            <a:r>
              <a:rPr lang="en-US" sz="2000" dirty="0" err="1" smtClean="0">
                <a:latin typeface="Corbel" pitchFamily="34" charset="0"/>
              </a:rPr>
              <a:t>sebagai</a:t>
            </a:r>
            <a:r>
              <a:rPr lang="en-US" sz="2000" dirty="0" smtClean="0">
                <a:latin typeface="Corbel" pitchFamily="34" charset="0"/>
              </a:rPr>
              <a:t> fronting </a:t>
            </a:r>
            <a:r>
              <a:rPr lang="en-US" sz="2000" dirty="0" err="1" smtClean="0">
                <a:latin typeface="Corbel" pitchFamily="34" charset="0"/>
              </a:rPr>
              <a:t>dalam</a:t>
            </a:r>
            <a:r>
              <a:rPr lang="en-US" sz="2000" dirty="0" smtClean="0">
                <a:latin typeface="Corbel" pitchFamily="34" charset="0"/>
              </a:rPr>
              <a:t> </a:t>
            </a:r>
            <a:r>
              <a:rPr lang="en-US" sz="2000" dirty="0" err="1" smtClean="0">
                <a:latin typeface="Corbel" pitchFamily="34" charset="0"/>
              </a:rPr>
              <a:t>pengadaan</a:t>
            </a:r>
            <a:r>
              <a:rPr lang="en-US" sz="2000" dirty="0" smtClean="0">
                <a:latin typeface="Corbel" pitchFamily="34" charset="0"/>
              </a:rPr>
              <a:t> </a:t>
            </a:r>
            <a:r>
              <a:rPr lang="en-US" sz="2000" dirty="0" err="1" smtClean="0">
                <a:latin typeface="Corbel" pitchFamily="34" charset="0"/>
              </a:rPr>
              <a:t>minyak</a:t>
            </a:r>
            <a:r>
              <a:rPr lang="en-US" sz="2000" dirty="0" smtClean="0">
                <a:latin typeface="Corbel" pitchFamily="34" charset="0"/>
              </a:rPr>
              <a:t> </a:t>
            </a:r>
            <a:r>
              <a:rPr lang="en-US" sz="2000" dirty="0" err="1" smtClean="0">
                <a:latin typeface="Corbel" pitchFamily="34" charset="0"/>
              </a:rPr>
              <a:t>mentah</a:t>
            </a:r>
            <a:r>
              <a:rPr lang="en-US" sz="2000" dirty="0" smtClean="0">
                <a:latin typeface="Corbel" pitchFamily="34" charset="0"/>
              </a:rPr>
              <a:t> </a:t>
            </a:r>
            <a:r>
              <a:rPr lang="en-US" sz="2000" dirty="0" err="1" smtClean="0">
                <a:latin typeface="Corbel" pitchFamily="34" charset="0"/>
              </a:rPr>
              <a:t>dari</a:t>
            </a:r>
            <a:r>
              <a:rPr lang="en-US" sz="2000" dirty="0" smtClean="0">
                <a:latin typeface="Corbel" pitchFamily="34" charset="0"/>
              </a:rPr>
              <a:t> Nigeria. </a:t>
            </a:r>
            <a:r>
              <a:rPr lang="en-US" sz="2000" dirty="0" err="1" smtClean="0">
                <a:latin typeface="Corbel" pitchFamily="34" charset="0"/>
              </a:rPr>
              <a:t>Pemasok</a:t>
            </a:r>
            <a:r>
              <a:rPr lang="en-US" sz="2000" dirty="0" smtClean="0">
                <a:latin typeface="Corbel" pitchFamily="34" charset="0"/>
              </a:rPr>
              <a:t> </a:t>
            </a:r>
            <a:r>
              <a:rPr lang="en-US" sz="2000" dirty="0" err="1" smtClean="0">
                <a:latin typeface="Corbel" pitchFamily="34" charset="0"/>
              </a:rPr>
              <a:t>sebenarnya</a:t>
            </a:r>
            <a:r>
              <a:rPr lang="en-US" sz="2000" dirty="0" smtClean="0">
                <a:latin typeface="Corbel" pitchFamily="34" charset="0"/>
              </a:rPr>
              <a:t> </a:t>
            </a:r>
            <a:r>
              <a:rPr lang="en-US" sz="2000" dirty="0" err="1" smtClean="0">
                <a:latin typeface="Corbel" pitchFamily="34" charset="0"/>
              </a:rPr>
              <a:t>adalah</a:t>
            </a:r>
            <a:r>
              <a:rPr lang="en-US" sz="2000" dirty="0" smtClean="0">
                <a:latin typeface="Corbel" pitchFamily="34" charset="0"/>
              </a:rPr>
              <a:t> </a:t>
            </a:r>
            <a:r>
              <a:rPr lang="en-US" sz="2000" dirty="0" err="1" smtClean="0">
                <a:latin typeface="Corbel" pitchFamily="34" charset="0"/>
              </a:rPr>
              <a:t>Trafigura</a:t>
            </a:r>
            <a:r>
              <a:rPr lang="en-US" sz="2000" dirty="0" smtClean="0">
                <a:latin typeface="Corbel" pitchFamily="34" charset="0"/>
              </a:rPr>
              <a:t> yang </a:t>
            </a:r>
            <a:r>
              <a:rPr lang="en-US" sz="2000" dirty="0" err="1" smtClean="0">
                <a:latin typeface="Corbel" pitchFamily="34" charset="0"/>
              </a:rPr>
              <a:t>memiliki</a:t>
            </a:r>
            <a:r>
              <a:rPr lang="en-US" sz="2000" dirty="0" smtClean="0">
                <a:latin typeface="Corbel" pitchFamily="34" charset="0"/>
              </a:rPr>
              <a:t> </a:t>
            </a:r>
            <a:r>
              <a:rPr lang="en-US" sz="2000" dirty="0" err="1" smtClean="0">
                <a:latin typeface="Corbel" pitchFamily="34" charset="0"/>
              </a:rPr>
              <a:t>hak</a:t>
            </a:r>
            <a:r>
              <a:rPr lang="en-US" sz="2000" dirty="0" smtClean="0">
                <a:latin typeface="Corbel" pitchFamily="34" charset="0"/>
              </a:rPr>
              <a:t> </a:t>
            </a:r>
            <a:r>
              <a:rPr lang="en-US" sz="2000" dirty="0" err="1" smtClean="0">
                <a:latin typeface="Corbel" pitchFamily="34" charset="0"/>
              </a:rPr>
              <a:t>alokasi</a:t>
            </a:r>
            <a:r>
              <a:rPr lang="en-US" sz="2000" dirty="0" smtClean="0">
                <a:latin typeface="Corbel" pitchFamily="34" charset="0"/>
              </a:rPr>
              <a:t> </a:t>
            </a:r>
            <a:r>
              <a:rPr lang="en-US" sz="2000" dirty="0" err="1" smtClean="0">
                <a:latin typeface="Corbel" pitchFamily="34" charset="0"/>
              </a:rPr>
              <a:t>atas</a:t>
            </a:r>
            <a:r>
              <a:rPr lang="en-US" sz="2000" dirty="0" smtClean="0">
                <a:latin typeface="Corbel" pitchFamily="34" charset="0"/>
              </a:rPr>
              <a:t> </a:t>
            </a:r>
            <a:r>
              <a:rPr lang="en-US" sz="2000" dirty="0" err="1" smtClean="0">
                <a:latin typeface="Corbel" pitchFamily="34" charset="0"/>
              </a:rPr>
              <a:t>minyak</a:t>
            </a:r>
            <a:r>
              <a:rPr lang="en-US" sz="2000" dirty="0" smtClean="0">
                <a:latin typeface="Corbel" pitchFamily="34" charset="0"/>
              </a:rPr>
              <a:t> Nigeria.</a:t>
            </a:r>
          </a:p>
        </p:txBody>
      </p:sp>
      <p:sp>
        <p:nvSpPr>
          <p:cNvPr id="4" name="Slide Number Placeholder 3"/>
          <p:cNvSpPr>
            <a:spLocks noGrp="1"/>
          </p:cNvSpPr>
          <p:nvPr>
            <p:ph type="sldNum" sz="quarter" idx="12"/>
          </p:nvPr>
        </p:nvSpPr>
        <p:spPr/>
        <p:txBody>
          <a:bodyPr/>
          <a:lstStyle/>
          <a:p>
            <a:fld id="{5D3E8351-93BD-476F-9637-DD46B3DF4FBE}"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85794"/>
            <a:ext cx="9144000" cy="5176802"/>
          </a:xfrm>
          <a:prstGeom prst="rect">
            <a:avLst/>
          </a:prstGeom>
          <a:noFill/>
        </p:spPr>
        <p:txBody>
          <a:bodyPr wrap="square" rIns="540000" rtlCol="0">
            <a:spAutoFit/>
          </a:bodyPr>
          <a:lstStyle/>
          <a:p>
            <a:pPr marL="827087" indent="-457200" algn="just">
              <a:lnSpc>
                <a:spcPct val="110000"/>
              </a:lnSpc>
              <a:spcBef>
                <a:spcPts val="600"/>
              </a:spcBef>
              <a:buFont typeface="Wingdings" pitchFamily="2" charset="2"/>
              <a:buAutoNum type="arabicParenBoth" startAt="4"/>
            </a:pPr>
            <a:r>
              <a:rPr lang="id-ID" sz="2000" dirty="0" smtClean="0">
                <a:latin typeface="Corbel" pitchFamily="34" charset="0"/>
              </a:rPr>
              <a:t>Beberapa contoh kasus dimana NOC hanya bertindah sebagai vechicle pihak ketiga untuk memenangi tender pengadaan minyak oleh Petral:</a:t>
            </a:r>
            <a:endParaRPr lang="en-US" sz="2000" dirty="0" smtClean="0">
              <a:latin typeface="Corbel" pitchFamily="34" charset="0"/>
            </a:endParaRPr>
          </a:p>
          <a:p>
            <a:pPr marL="1160463" indent="-355600" algn="just">
              <a:lnSpc>
                <a:spcPct val="110000"/>
              </a:lnSpc>
              <a:spcBef>
                <a:spcPts val="600"/>
              </a:spcBef>
              <a:buFont typeface="+mj-lt"/>
              <a:buAutoNum type="alphaLcPeriod"/>
            </a:pPr>
            <a:r>
              <a:rPr lang="id-ID" sz="1600" dirty="0" smtClean="0">
                <a:latin typeface="Corbel" pitchFamily="34" charset="0"/>
              </a:rPr>
              <a:t>PTT (NOC Thailand), dalam pengadaan minyak mentah Azeri dari Azerbaijan. Mengapa SOCAR Trading Singapore PTE LTD (NOC Azerbaijan) tidak tertarik ikut tender, dan mengapa tender tersebut lebih sering dimenangkan oleh PTT?</a:t>
            </a:r>
          </a:p>
          <a:p>
            <a:pPr marL="1160463" indent="-355600" algn="just">
              <a:lnSpc>
                <a:spcPct val="110000"/>
              </a:lnSpc>
              <a:spcBef>
                <a:spcPts val="600"/>
              </a:spcBef>
              <a:buFont typeface="+mj-lt"/>
              <a:buAutoNum type="alphaLcPeriod"/>
            </a:pPr>
            <a:r>
              <a:rPr lang="id-ID" sz="1600" dirty="0" smtClean="0">
                <a:latin typeface="Corbel" pitchFamily="34" charset="0"/>
              </a:rPr>
              <a:t>Pada 2013, Petco Trading Labuan Company Limited (milik Petronas), dalam  pengadaan:</a:t>
            </a:r>
            <a:endParaRPr lang="en-US" sz="1600" dirty="0" smtClean="0">
              <a:latin typeface="Corbel" pitchFamily="34" charset="0"/>
            </a:endParaRPr>
          </a:p>
          <a:p>
            <a:pPr marL="1433513" indent="-273050" algn="just">
              <a:lnSpc>
                <a:spcPct val="110000"/>
              </a:lnSpc>
              <a:spcBef>
                <a:spcPts val="600"/>
              </a:spcBef>
              <a:buFont typeface="Arial" pitchFamily="34" charset="0"/>
              <a:buChar char="•"/>
            </a:pPr>
            <a:r>
              <a:rPr lang="id-ID" sz="1600" dirty="0" smtClean="0">
                <a:latin typeface="Corbel" pitchFamily="34" charset="0"/>
              </a:rPr>
              <a:t>High Speed Diesel Fuel 0,35% Sulphur oleh Sinopec (Hong Kong) Petroleum Company Limited (pengapalan oleh HinLeongTrading (PTE) LTD.).</a:t>
            </a:r>
          </a:p>
          <a:p>
            <a:pPr marL="1433513" indent="-273050" algn="just">
              <a:lnSpc>
                <a:spcPct val="110000"/>
              </a:lnSpc>
              <a:spcBef>
                <a:spcPts val="600"/>
              </a:spcBef>
              <a:buFont typeface="Arial" pitchFamily="34" charset="0"/>
              <a:buChar char="•"/>
            </a:pPr>
            <a:r>
              <a:rPr lang="id-ID" sz="1600" dirty="0" smtClean="0">
                <a:latin typeface="Corbel" pitchFamily="34" charset="0"/>
              </a:rPr>
              <a:t>Gasoil 0,35% Sulphur oleh SK Energy International PTE LTD (pengapalan oleh SK Energy Co., LTD.).</a:t>
            </a:r>
          </a:p>
          <a:p>
            <a:pPr marL="1433513" indent="-273050" algn="just">
              <a:lnSpc>
                <a:spcPct val="110000"/>
              </a:lnSpc>
              <a:spcBef>
                <a:spcPts val="600"/>
              </a:spcBef>
              <a:buFont typeface="Arial" pitchFamily="34" charset="0"/>
              <a:buChar char="•"/>
            </a:pPr>
            <a:r>
              <a:rPr lang="id-ID" sz="1600" dirty="0" smtClean="0">
                <a:latin typeface="Corbel" pitchFamily="34" charset="0"/>
              </a:rPr>
              <a:t>Kerosene oleh Vitol Asia Pte Ltd. (pengapalan oleh AVTTI) </a:t>
            </a:r>
          </a:p>
          <a:p>
            <a:pPr marL="1433513" indent="-273050" algn="just">
              <a:lnSpc>
                <a:spcPct val="110000"/>
              </a:lnSpc>
              <a:spcBef>
                <a:spcPts val="600"/>
              </a:spcBef>
              <a:buFont typeface="Arial" pitchFamily="34" charset="0"/>
              <a:buChar char="•"/>
            </a:pPr>
            <a:r>
              <a:rPr lang="id-ID" sz="1600" dirty="0" smtClean="0">
                <a:latin typeface="Corbel" pitchFamily="34" charset="0"/>
              </a:rPr>
              <a:t>Gasoil 0,35% Sulphur oleh HinLeongTrading (PTE) LTD.</a:t>
            </a:r>
          </a:p>
          <a:p>
            <a:pPr marL="1433513" indent="-273050" algn="just">
              <a:lnSpc>
                <a:spcPct val="110000"/>
              </a:lnSpc>
              <a:spcBef>
                <a:spcPts val="600"/>
              </a:spcBef>
              <a:buFont typeface="Arial" pitchFamily="34" charset="0"/>
              <a:buChar char="•"/>
            </a:pPr>
            <a:r>
              <a:rPr lang="id-ID" sz="1600" dirty="0" smtClean="0">
                <a:latin typeface="Corbel" pitchFamily="34" charset="0"/>
              </a:rPr>
              <a:t>Gasoil 0,35% Sulphur oleh Sinopec (Hong Kong) Petroleum Company Limited (dikirimkan oleh HinLeong Trading (PTE) LTD.)</a:t>
            </a:r>
            <a:endParaRPr lang="en-US" sz="1600" dirty="0" smtClean="0">
              <a:latin typeface="Corbel" pitchFamily="34" charset="0"/>
            </a:endParaRPr>
          </a:p>
          <a:p>
            <a:pPr marL="1160463" indent="-355600" algn="just">
              <a:lnSpc>
                <a:spcPct val="110000"/>
              </a:lnSpc>
              <a:spcBef>
                <a:spcPts val="600"/>
              </a:spcBef>
              <a:buFont typeface="+mj-lt"/>
              <a:buAutoNum type="alphaLcPeriod" startAt="3"/>
            </a:pPr>
            <a:r>
              <a:rPr lang="id-ID" sz="1600" dirty="0" smtClean="0">
                <a:latin typeface="Corbel" pitchFamily="34" charset="0"/>
              </a:rPr>
              <a:t>Pada 2014, Petral melakukan beberapa pengadaan Gasoline RON 88 melalui Vopak – dikapalkan Akrotiri atas pesanan Phillips 56 International Trading PTE LTD.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85794"/>
            <a:ext cx="9144000" cy="3564053"/>
          </a:xfrm>
          <a:prstGeom prst="rect">
            <a:avLst/>
          </a:prstGeom>
          <a:noFill/>
        </p:spPr>
        <p:txBody>
          <a:bodyPr wrap="square" rIns="540000" rtlCol="0">
            <a:spAutoFit/>
          </a:bodyPr>
          <a:lstStyle/>
          <a:p>
            <a:pPr marL="827087" indent="-457200" algn="just">
              <a:lnSpc>
                <a:spcPct val="110000"/>
              </a:lnSpc>
              <a:spcBef>
                <a:spcPts val="600"/>
              </a:spcBef>
              <a:buFont typeface="Wingdings" pitchFamily="2" charset="2"/>
              <a:buAutoNum type="arabicParenBoth" startAt="5"/>
            </a:pPr>
            <a:r>
              <a:rPr lang="id-ID" sz="2000" dirty="0" smtClean="0">
                <a:latin typeface="Corbel" pitchFamily="34" charset="0"/>
              </a:rPr>
              <a:t>Pelaku di pasar minyak berpendapat,:</a:t>
            </a:r>
            <a:endParaRPr lang="en-US" sz="2000" dirty="0" smtClean="0">
              <a:latin typeface="Corbel" pitchFamily="34" charset="0"/>
            </a:endParaRPr>
          </a:p>
          <a:p>
            <a:pPr marL="1077913" indent="-273050" algn="just">
              <a:lnSpc>
                <a:spcPct val="110000"/>
              </a:lnSpc>
              <a:buFont typeface="Arial" pitchFamily="34" charset="0"/>
              <a:buChar char="•"/>
            </a:pPr>
            <a:r>
              <a:rPr lang="id-ID" sz="1600" dirty="0" smtClean="0">
                <a:latin typeface="Corbel" pitchFamily="34" charset="0"/>
              </a:rPr>
              <a:t>bahwa spesifikasi produk (minyak mentah dan BBM) yang ditenderkan Petral tidak lazim;</a:t>
            </a:r>
          </a:p>
          <a:p>
            <a:pPr marL="1077913" indent="-273050" algn="just">
              <a:lnSpc>
                <a:spcPct val="110000"/>
              </a:lnSpc>
              <a:buFont typeface="Arial" pitchFamily="34" charset="0"/>
              <a:buChar char="•"/>
            </a:pPr>
            <a:r>
              <a:rPr lang="id-ID" sz="1600" dirty="0" smtClean="0">
                <a:latin typeface="Corbel" pitchFamily="34" charset="0"/>
              </a:rPr>
              <a:t>proses tender berbelit-belit, </a:t>
            </a:r>
          </a:p>
          <a:p>
            <a:pPr marL="1077913" indent="-273050" algn="just">
              <a:lnSpc>
                <a:spcPct val="110000"/>
              </a:lnSpc>
              <a:buFont typeface="Arial" pitchFamily="34" charset="0"/>
              <a:buChar char="•"/>
            </a:pPr>
            <a:r>
              <a:rPr lang="id-ID" sz="1600" dirty="0" smtClean="0">
                <a:latin typeface="Corbel" pitchFamily="34" charset="0"/>
              </a:rPr>
              <a:t>harus menghadapi pihak ketiga yang bertindak sebagai agent atau arranger.</a:t>
            </a:r>
          </a:p>
          <a:p>
            <a:pPr marL="804863" algn="just">
              <a:lnSpc>
                <a:spcPct val="110000"/>
              </a:lnSpc>
              <a:spcBef>
                <a:spcPts val="600"/>
              </a:spcBef>
            </a:pPr>
            <a:r>
              <a:rPr lang="id-ID" sz="1600" dirty="0" smtClean="0">
                <a:latin typeface="Corbel" pitchFamily="34" charset="0"/>
              </a:rPr>
              <a:t>Namun, pelaku yang bersangkutan mengakui dengan terbuka mengapalkan minyak secara teratur ke Indonesia melalui pihak ketiga.</a:t>
            </a:r>
          </a:p>
          <a:p>
            <a:pPr marL="827087" indent="-457200" algn="just">
              <a:lnSpc>
                <a:spcPct val="110000"/>
              </a:lnSpc>
              <a:spcBef>
                <a:spcPts val="600"/>
              </a:spcBef>
              <a:buFont typeface="Wingdings" pitchFamily="2" charset="2"/>
              <a:buAutoNum type="arabicParenBoth" startAt="6"/>
            </a:pPr>
            <a:r>
              <a:rPr lang="en-US" sz="2000" dirty="0" smtClean="0">
                <a:latin typeface="Corbel" pitchFamily="34" charset="0"/>
              </a:rPr>
              <a:t>T</a:t>
            </a:r>
            <a:r>
              <a:rPr lang="id-ID" sz="2000" dirty="0" smtClean="0">
                <a:latin typeface="Corbel" pitchFamily="34" charset="0"/>
              </a:rPr>
              <a:t>im menemukan cukup banyak indikasi adanya kekuatan “tersembunyi” yang terlibat dalam proses tender, termasuk indikasi kebocoran informasi mengenai spesifikasi produk dan owner estimate sebelum tender berlangsung.</a:t>
            </a:r>
            <a:endParaRPr lang="en-US" sz="2000" dirty="0" smtClean="0">
              <a:latin typeface="Corbe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1414"/>
            <a:ext cx="9144000" cy="523220"/>
          </a:xfrm>
          <a:prstGeom prst="rect">
            <a:avLst/>
          </a:prstGeom>
          <a:noFill/>
        </p:spPr>
        <p:txBody>
          <a:bodyPr wrap="square" rtlCol="0">
            <a:spAutoFit/>
          </a:bodyPr>
          <a:lstStyle/>
          <a:p>
            <a:pPr marL="365125"/>
            <a:r>
              <a:rPr lang="fi-FI" sz="2800" b="1" dirty="0" smtClean="0">
                <a:solidFill>
                  <a:srgbClr val="0070C0"/>
                </a:solidFill>
                <a:latin typeface="Arial Rounded MT Bold" pitchFamily="34" charset="0"/>
              </a:rPr>
              <a:t>REKOMENDASI</a:t>
            </a:r>
            <a:endParaRPr lang="id-ID" sz="2800" b="1" dirty="0">
              <a:solidFill>
                <a:srgbClr val="0070C0"/>
              </a:solidFill>
              <a:latin typeface="Arial Rounded MT Bold" pitchFamily="34" charset="0"/>
            </a:endParaRPr>
          </a:p>
        </p:txBody>
      </p:sp>
      <p:sp>
        <p:nvSpPr>
          <p:cNvPr id="3" name="TextBox 2"/>
          <p:cNvSpPr txBox="1"/>
          <p:nvPr/>
        </p:nvSpPr>
        <p:spPr>
          <a:xfrm>
            <a:off x="0" y="785794"/>
            <a:ext cx="9144000" cy="5724644"/>
          </a:xfrm>
          <a:prstGeom prst="rect">
            <a:avLst/>
          </a:prstGeom>
          <a:noFill/>
        </p:spPr>
        <p:txBody>
          <a:bodyPr wrap="square" rIns="540000" rtlCol="0">
            <a:spAutoFit/>
          </a:bodyPr>
          <a:lstStyle/>
          <a:p>
            <a:pPr marL="369888">
              <a:spcBef>
                <a:spcPts val="600"/>
              </a:spcBef>
            </a:pPr>
            <a:r>
              <a:rPr lang="id-ID" sz="2400" b="1" dirty="0" smtClean="0">
                <a:solidFill>
                  <a:srgbClr val="002060"/>
                </a:solidFill>
                <a:latin typeface="Corbel" pitchFamily="34" charset="0"/>
              </a:rPr>
              <a:t>Tim merekomendasikan langkah dan kebijakan sebagai berikut</a:t>
            </a:r>
            <a:r>
              <a:rPr lang="en-US" sz="2400" b="1" dirty="0" smtClean="0">
                <a:solidFill>
                  <a:srgbClr val="002060"/>
                </a:solidFill>
                <a:latin typeface="Corbel" pitchFamily="34" charset="0"/>
              </a:rPr>
              <a:t>:</a:t>
            </a:r>
          </a:p>
          <a:p>
            <a:pPr marL="827087" indent="-457200" algn="just">
              <a:lnSpc>
                <a:spcPct val="110000"/>
              </a:lnSpc>
              <a:spcBef>
                <a:spcPts val="600"/>
              </a:spcBef>
              <a:buAutoNum type="arabicParenBoth"/>
            </a:pPr>
            <a:r>
              <a:rPr lang="id-ID" sz="2000" dirty="0" smtClean="0">
                <a:latin typeface="Corbel" pitchFamily="34" charset="0"/>
              </a:rPr>
              <a:t>Menata ulang seluruh proses dan kewenangan penjualan dan pengadaan minyak mentah dan BBM</a:t>
            </a:r>
            <a:r>
              <a:rPr lang="en-US" sz="2000" dirty="0" smtClean="0">
                <a:latin typeface="Corbel" pitchFamily="34" charset="0"/>
              </a:rPr>
              <a:t>.</a:t>
            </a:r>
          </a:p>
          <a:p>
            <a:pPr marL="827087" indent="-457200" algn="just">
              <a:lnSpc>
                <a:spcPct val="110000"/>
              </a:lnSpc>
              <a:spcBef>
                <a:spcPts val="600"/>
              </a:spcBef>
              <a:buAutoNum type="arabicParenBoth"/>
            </a:pPr>
            <a:r>
              <a:rPr lang="id-ID" sz="2000" dirty="0" smtClean="0">
                <a:latin typeface="Corbel" pitchFamily="34" charset="0"/>
              </a:rPr>
              <a:t>Tender penjualan dan pengadaan minyak mentah dan BBM tidak lagi oleh Petral melainkan dilakukan oleh ISC (</a:t>
            </a:r>
            <a:r>
              <a:rPr lang="id-ID" sz="2000" i="1" dirty="0" smtClean="0">
                <a:latin typeface="Corbel" pitchFamily="34" charset="0"/>
              </a:rPr>
              <a:t>integrated supply chain</a:t>
            </a:r>
            <a:r>
              <a:rPr lang="id-ID" sz="2000" dirty="0" smtClean="0">
                <a:latin typeface="Corbel" pitchFamily="34" charset="0"/>
              </a:rPr>
              <a:t>) Pertamina:</a:t>
            </a:r>
          </a:p>
          <a:p>
            <a:pPr marL="1077913" indent="-273050" algn="just">
              <a:lnSpc>
                <a:spcPct val="110000"/>
              </a:lnSpc>
              <a:buFont typeface="Arial" pitchFamily="34" charset="0"/>
              <a:buChar char="•"/>
            </a:pPr>
            <a:r>
              <a:rPr lang="id-ID" sz="1600" dirty="0" smtClean="0">
                <a:latin typeface="Corbel" pitchFamily="34" charset="0"/>
              </a:rPr>
              <a:t>Petral dapat menjadi salah satu peserta lelang pengadaan dan penjualan minyak mentah dan BBM yang dilaksanakan oleh </a:t>
            </a:r>
            <a:r>
              <a:rPr lang="id-ID" sz="1600" dirty="0" smtClean="0">
                <a:latin typeface="Corbel" pitchFamily="34" charset="0"/>
              </a:rPr>
              <a:t>ISC</a:t>
            </a:r>
            <a:r>
              <a:rPr lang="en-US" sz="1600" dirty="0" smtClean="0">
                <a:latin typeface="Corbel" pitchFamily="34" charset="0"/>
              </a:rPr>
              <a:t>.</a:t>
            </a:r>
            <a:endParaRPr lang="id-ID" sz="1600" dirty="0" smtClean="0">
              <a:latin typeface="Corbel" pitchFamily="34" charset="0"/>
            </a:endParaRPr>
          </a:p>
          <a:p>
            <a:pPr marL="1077913" indent="-273050" algn="just">
              <a:lnSpc>
                <a:spcPct val="110000"/>
              </a:lnSpc>
              <a:buFont typeface="Arial" pitchFamily="34" charset="0"/>
              <a:buChar char="•"/>
            </a:pPr>
            <a:r>
              <a:rPr lang="id-ID" sz="1600" dirty="0" smtClean="0">
                <a:latin typeface="Corbel" pitchFamily="34" charset="0"/>
              </a:rPr>
              <a:t>Petral mengefektifkan fungsinya dalam market intelligence di pasar minyak global dan regional sebagai masukan bagi </a:t>
            </a:r>
            <a:r>
              <a:rPr lang="id-ID" sz="1600" dirty="0" smtClean="0">
                <a:latin typeface="Corbel" pitchFamily="34" charset="0"/>
              </a:rPr>
              <a:t>ISC</a:t>
            </a:r>
            <a:r>
              <a:rPr lang="en-US" sz="1600" dirty="0" smtClean="0">
                <a:latin typeface="Corbel" pitchFamily="34" charset="0"/>
              </a:rPr>
              <a:t>.</a:t>
            </a:r>
            <a:endParaRPr lang="id-ID" sz="1600" dirty="0" smtClean="0">
              <a:latin typeface="Corbel" pitchFamily="34" charset="0"/>
            </a:endParaRPr>
          </a:p>
          <a:p>
            <a:pPr marL="1077913" indent="-273050" algn="just">
              <a:lnSpc>
                <a:spcPct val="110000"/>
              </a:lnSpc>
              <a:buFont typeface="Arial" pitchFamily="34" charset="0"/>
              <a:buChar char="•"/>
            </a:pPr>
            <a:r>
              <a:rPr lang="id-ID" sz="1600" dirty="0" smtClean="0">
                <a:latin typeface="Corbel" pitchFamily="34" charset="0"/>
              </a:rPr>
              <a:t>Penjualan dan pengadaan minyak mentah dan BBM oleh ISC dilakukan melalui proses tender terbuka dengan mengundang semua vendor terdaftar yang kredibel dan tidak terbatas pada </a:t>
            </a:r>
            <a:r>
              <a:rPr lang="id-ID" sz="1600" dirty="0" smtClean="0">
                <a:latin typeface="Corbel" pitchFamily="34" charset="0"/>
              </a:rPr>
              <a:t>NOC</a:t>
            </a:r>
            <a:r>
              <a:rPr lang="en-US" sz="1600" dirty="0" smtClean="0">
                <a:latin typeface="Corbel" pitchFamily="34" charset="0"/>
              </a:rPr>
              <a:t>.</a:t>
            </a:r>
            <a:endParaRPr lang="id-ID" sz="1600" dirty="0" smtClean="0">
              <a:latin typeface="Corbel" pitchFamily="34" charset="0"/>
            </a:endParaRPr>
          </a:p>
          <a:p>
            <a:pPr marL="1077913" indent="-273050" algn="just">
              <a:lnSpc>
                <a:spcPct val="110000"/>
              </a:lnSpc>
              <a:buFont typeface="Arial" pitchFamily="34" charset="0"/>
              <a:buChar char="•"/>
            </a:pPr>
            <a:r>
              <a:rPr lang="en-US" sz="1600" dirty="0" smtClean="0">
                <a:latin typeface="Corbel" pitchFamily="34" charset="0"/>
              </a:rPr>
              <a:t>t</a:t>
            </a:r>
            <a:r>
              <a:rPr lang="id-ID" sz="1600" dirty="0" smtClean="0">
                <a:latin typeface="Corbel" pitchFamily="34" charset="0"/>
              </a:rPr>
              <a:t>ender penjualan dan pengadaan minyak mentah dan BBM dilakukan di Indonesia yang  dilaksanakan oleh ISC Pertamina sehingga tunduk sepenuhnya pada hukum dan perundang-undangan yang berlaku di Indonesia. Dengan begitu, auditor dan penegak hukum (BPK, KPK dan lain-lain) dapat menjalankan fungsinya secara optimal.</a:t>
            </a:r>
            <a:endParaRPr lang="id-ID" sz="2000" dirty="0" smtClean="0">
              <a:latin typeface="Corbel" pitchFamily="34" charset="0"/>
            </a:endParaRPr>
          </a:p>
        </p:txBody>
      </p:sp>
      <p:sp>
        <p:nvSpPr>
          <p:cNvPr id="4" name="Slide Number Placeholder 3"/>
          <p:cNvSpPr>
            <a:spLocks noGrp="1"/>
          </p:cNvSpPr>
          <p:nvPr>
            <p:ph type="sldNum" sz="quarter" idx="12"/>
          </p:nvPr>
        </p:nvSpPr>
        <p:spPr/>
        <p:txBody>
          <a:bodyPr/>
          <a:lstStyle/>
          <a:p>
            <a:fld id="{5D3E8351-93BD-476F-9637-DD46B3DF4FBE}"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85794"/>
            <a:ext cx="9144000" cy="3970318"/>
          </a:xfrm>
          <a:prstGeom prst="rect">
            <a:avLst/>
          </a:prstGeom>
          <a:noFill/>
        </p:spPr>
        <p:txBody>
          <a:bodyPr wrap="square" rIns="540000" rtlCol="0">
            <a:spAutoFit/>
          </a:bodyPr>
          <a:lstStyle/>
          <a:p>
            <a:pPr marL="827087" indent="-457200" algn="just">
              <a:lnSpc>
                <a:spcPct val="110000"/>
              </a:lnSpc>
              <a:spcBef>
                <a:spcPts val="600"/>
              </a:spcBef>
              <a:buFont typeface="Wingdings" pitchFamily="2" charset="2"/>
              <a:buAutoNum type="arabicParenBoth" startAt="3"/>
            </a:pPr>
            <a:r>
              <a:rPr lang="id-ID" sz="2000" dirty="0" smtClean="0">
                <a:latin typeface="Corbel" pitchFamily="34" charset="0"/>
              </a:rPr>
              <a:t>Mengganti secepatnya manajemen Petral dan ISC dari tingkat pimpinan tertinggi hingga manajer;</a:t>
            </a:r>
          </a:p>
          <a:p>
            <a:pPr marL="827087" indent="-457200" algn="just">
              <a:lnSpc>
                <a:spcPct val="110000"/>
              </a:lnSpc>
              <a:spcBef>
                <a:spcPts val="600"/>
              </a:spcBef>
              <a:buFont typeface="Arial" pitchFamily="34" charset="0"/>
              <a:buAutoNum type="arabicParenBoth" startAt="3"/>
            </a:pPr>
            <a:r>
              <a:rPr lang="id-ID" sz="2000" dirty="0" smtClean="0">
                <a:latin typeface="Corbel" pitchFamily="34" charset="0"/>
              </a:rPr>
              <a:t>Menyusun roadmap menuju “world class oil trading company” oleh manajemen baru Petral serta mempersiapkan infrastruktur yang diperlukan.</a:t>
            </a:r>
          </a:p>
          <a:p>
            <a:pPr marL="827087" lvl="0" indent="-457200" algn="just">
              <a:lnSpc>
                <a:spcPct val="110000"/>
              </a:lnSpc>
              <a:spcBef>
                <a:spcPts val="600"/>
              </a:spcBef>
              <a:buFont typeface="Arial" pitchFamily="34" charset="0"/>
              <a:buAutoNum type="arabicParenBoth" startAt="3"/>
            </a:pPr>
            <a:r>
              <a:rPr lang="id-ID" sz="2000" dirty="0"/>
              <a:t>Melakukan audit forensik agar segala proses yang terjadi di </a:t>
            </a:r>
            <a:r>
              <a:rPr lang="id-ID" sz="2000" dirty="0" err="1"/>
              <a:t>Petral</a:t>
            </a:r>
            <a:r>
              <a:rPr lang="id-ID" sz="2000" dirty="0"/>
              <a:t> menjadi terang benderang. </a:t>
            </a:r>
            <a:r>
              <a:rPr lang="en-US" sz="2000" dirty="0"/>
              <a:t>Audit </a:t>
            </a:r>
            <a:r>
              <a:rPr lang="en-US" sz="2000" dirty="0" err="1"/>
              <a:t>forensik</a:t>
            </a:r>
            <a:r>
              <a:rPr lang="en-US" sz="2000" dirty="0"/>
              <a:t> agar </a:t>
            </a:r>
            <a:r>
              <a:rPr lang="en-US" sz="2000" dirty="0" err="1"/>
              <a:t>dilakukan</a:t>
            </a:r>
            <a:r>
              <a:rPr lang="en-US" sz="2000" dirty="0"/>
              <a:t> </a:t>
            </a:r>
            <a:r>
              <a:rPr lang="en-US" sz="2000" dirty="0" err="1"/>
              <a:t>oleh</a:t>
            </a:r>
            <a:r>
              <a:rPr lang="en-US" sz="2000" dirty="0"/>
              <a:t> </a:t>
            </a:r>
            <a:r>
              <a:rPr lang="en-US" sz="2000" dirty="0" err="1"/>
              <a:t>institusi</a:t>
            </a:r>
            <a:r>
              <a:rPr lang="en-US" sz="2000" dirty="0"/>
              <a:t> audit yang </a:t>
            </a:r>
            <a:r>
              <a:rPr lang="en-US" sz="2000" dirty="0" err="1"/>
              <a:t>kompeten</a:t>
            </a:r>
            <a:r>
              <a:rPr lang="en-US" sz="2000" dirty="0"/>
              <a:t> di Indonesia </a:t>
            </a:r>
            <a:r>
              <a:rPr lang="en-US" sz="2000" dirty="0" err="1"/>
              <a:t>dan</a:t>
            </a:r>
            <a:r>
              <a:rPr lang="en-US" sz="2000" dirty="0"/>
              <a:t> </a:t>
            </a:r>
            <a:r>
              <a:rPr lang="en-US" sz="2000" dirty="0" err="1"/>
              <a:t>memiliki</a:t>
            </a:r>
            <a:r>
              <a:rPr lang="en-US" sz="2000" dirty="0"/>
              <a:t> </a:t>
            </a:r>
            <a:r>
              <a:rPr lang="en-US" sz="2000" dirty="0" err="1"/>
              <a:t>jangkauan</a:t>
            </a:r>
            <a:r>
              <a:rPr lang="en-US" sz="2000" dirty="0"/>
              <a:t> </a:t>
            </a:r>
            <a:r>
              <a:rPr lang="en-US" sz="2000" dirty="0" err="1"/>
              <a:t>kerja</a:t>
            </a:r>
            <a:r>
              <a:rPr lang="en-US" sz="2000" dirty="0"/>
              <a:t> </a:t>
            </a:r>
            <a:r>
              <a:rPr lang="en-US" sz="2000" dirty="0" err="1"/>
              <a:t>ke</a:t>
            </a:r>
            <a:r>
              <a:rPr lang="en-US" sz="2000" dirty="0"/>
              <a:t> Singapura </a:t>
            </a:r>
            <a:r>
              <a:rPr lang="en-US" sz="2000" dirty="0" err="1"/>
              <a:t>serta</a:t>
            </a:r>
            <a:r>
              <a:rPr lang="en-US" sz="2000" dirty="0"/>
              <a:t> </a:t>
            </a:r>
            <a:r>
              <a:rPr lang="en-US" sz="2000" dirty="0" err="1"/>
              <a:t>negara</a:t>
            </a:r>
            <a:r>
              <a:rPr lang="en-US" sz="2000" dirty="0"/>
              <a:t> </a:t>
            </a:r>
            <a:r>
              <a:rPr lang="en-US" sz="2000" dirty="0" err="1"/>
              <a:t>terkait</a:t>
            </a:r>
            <a:r>
              <a:rPr lang="en-US" sz="2000" dirty="0"/>
              <a:t> </a:t>
            </a:r>
            <a:r>
              <a:rPr lang="en-US" sz="2000" dirty="0" err="1"/>
              <a:t>lainnya</a:t>
            </a:r>
            <a:r>
              <a:rPr lang="en-US" sz="2000" dirty="0"/>
              <a:t>. </a:t>
            </a:r>
            <a:r>
              <a:rPr lang="id-ID" sz="2000" dirty="0"/>
              <a:t>Hasil audit forensik bisa dijadikan sebagai pintu masuk membongkar potensi  pidana, khususnya membongkar </a:t>
            </a:r>
            <a:r>
              <a:rPr lang="id-ID" sz="2000" dirty="0" err="1"/>
              <a:t>praktik</a:t>
            </a:r>
            <a:r>
              <a:rPr lang="id-ID" sz="2000" dirty="0"/>
              <a:t> mafia </a:t>
            </a:r>
            <a:r>
              <a:rPr lang="id-ID" sz="2000"/>
              <a:t>migas</a:t>
            </a:r>
            <a:r>
              <a:rPr lang="id-ID" sz="2000" smtClean="0"/>
              <a:t>.</a:t>
            </a:r>
            <a:endParaRPr lang="id-ID" sz="2000" dirty="0" smtClean="0">
              <a:latin typeface="Corbe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0" y="1143000"/>
            <a:ext cx="9144000" cy="2184400"/>
          </a:xfrm>
          <a:prstGeom prst="rect">
            <a:avLst/>
          </a:prstGeom>
        </p:spPr>
        <p:txBody>
          <a:bodyPr vert="horz" lIns="91440" tIns="45720" rIns="91440" bIns="45720" rtlCol="0" anchor="ctr">
            <a:normAutofit fontScale="97500"/>
          </a:bodyPr>
          <a:lstStyle/>
          <a:p>
            <a:pPr marL="365125" marR="0" lvl="0" indent="0" algn="ctr" defTabSz="914400" rtl="0" eaLnBrk="1" fontAlgn="auto" latinLnBrk="0" hangingPunct="1">
              <a:lnSpc>
                <a:spcPct val="100000"/>
              </a:lnSpc>
              <a:spcBef>
                <a:spcPts val="1200"/>
              </a:spcBef>
              <a:spcAft>
                <a:spcPts val="0"/>
              </a:spcAft>
              <a:buClrTx/>
              <a:buSzTx/>
              <a:buFontTx/>
              <a:buNone/>
              <a:tabLst/>
              <a:defRPr/>
            </a:pPr>
            <a:r>
              <a:rPr kumimoji="0" lang="fi-FI" sz="4400" b="0" i="0" u="none" strike="noStrike" kern="1200" cap="none" spc="0" normalizeH="0" baseline="0" noProof="0" dirty="0" smtClean="0">
                <a:ln>
                  <a:noFill/>
                </a:ln>
                <a:solidFill>
                  <a:srgbClr val="002060"/>
                </a:solidFill>
                <a:effectLst/>
                <a:uLnTx/>
                <a:uFillTx/>
                <a:latin typeface="Corbel" pitchFamily="34" charset="0"/>
                <a:ea typeface="+mj-ea"/>
                <a:cs typeface="+mj-cs"/>
              </a:rPr>
              <a:t>TERIMA KASIH</a:t>
            </a:r>
            <a:endParaRPr kumimoji="0" lang="id-ID" sz="4900" b="1" i="0" u="none" strike="noStrike" kern="1200" cap="none" spc="0" normalizeH="0" baseline="0" noProof="0" dirty="0">
              <a:ln>
                <a:noFill/>
              </a:ln>
              <a:solidFill>
                <a:srgbClr val="FF0000"/>
              </a:solidFill>
              <a:effectLst/>
              <a:uLnTx/>
              <a:uFillTx/>
              <a:latin typeface="Corbel" pitchFamily="34" charset="0"/>
              <a:ea typeface="+mj-ea"/>
              <a:cs typeface="Cordia New" pitchFamily="34" charset="-34"/>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7101</TotalTime>
  <Words>1317</Words>
  <Application>Microsoft Office PowerPoint</Application>
  <PresentationFormat>Tampilan Layar (4:3)</PresentationFormat>
  <Paragraphs>84</Paragraphs>
  <Slides>13</Slides>
  <Notes>0</Notes>
  <HiddenSlides>0</HiddenSlides>
  <MMClips>0</MMClips>
  <ScaleCrop>false</ScaleCrop>
  <HeadingPairs>
    <vt:vector size="6" baseType="variant">
      <vt:variant>
        <vt:lpstr>Font Dipakai</vt:lpstr>
      </vt:variant>
      <vt:variant>
        <vt:i4>8</vt:i4>
      </vt:variant>
      <vt:variant>
        <vt:lpstr>Tema</vt:lpstr>
      </vt:variant>
      <vt:variant>
        <vt:i4>2</vt:i4>
      </vt:variant>
      <vt:variant>
        <vt:lpstr>Judul Slide</vt:lpstr>
      </vt:variant>
      <vt:variant>
        <vt:i4>13</vt:i4>
      </vt:variant>
    </vt:vector>
  </HeadingPairs>
  <TitlesOfParts>
    <vt:vector size="23" baseType="lpstr">
      <vt:lpstr>Arial Unicode MS</vt:lpstr>
      <vt:lpstr>Arial</vt:lpstr>
      <vt:lpstr>Arial Rounded MT Bold</vt:lpstr>
      <vt:lpstr>Calibri</vt:lpstr>
      <vt:lpstr>Corbel</vt:lpstr>
      <vt:lpstr>Cordia New</vt:lpstr>
      <vt:lpstr>Times New Roman</vt:lpstr>
      <vt:lpstr>Wingdings</vt:lpstr>
      <vt:lpstr>Custom Design</vt:lpstr>
      <vt:lpstr>1_Custom Design</vt:lpstr>
      <vt:lpstr>TIM REFORMASI TATA KELOLA MIGAS  REKOMENDASI TENTANG KEBERADAAN PETRAL</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POLICY PARTNERSHIP ON FOOD SECURITY</dc:title>
  <dc:creator>Adit</dc:creator>
  <cp:lastModifiedBy>faisal basri</cp:lastModifiedBy>
  <cp:revision>732</cp:revision>
  <dcterms:created xsi:type="dcterms:W3CDTF">2013-02-28T04:09:09Z</dcterms:created>
  <dcterms:modified xsi:type="dcterms:W3CDTF">2014-12-30T09:43:03Z</dcterms:modified>
</cp:coreProperties>
</file>